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13" r:id="rId2"/>
    <p:sldId id="522" r:id="rId3"/>
    <p:sldId id="524" r:id="rId4"/>
    <p:sldId id="257" r:id="rId5"/>
    <p:sldId id="541" r:id="rId6"/>
    <p:sldId id="525" r:id="rId7"/>
    <p:sldId id="545" r:id="rId8"/>
    <p:sldId id="548" r:id="rId9"/>
    <p:sldId id="540" r:id="rId10"/>
    <p:sldId id="546" r:id="rId11"/>
    <p:sldId id="543" r:id="rId12"/>
    <p:sldId id="544" r:id="rId13"/>
    <p:sldId id="528" r:id="rId14"/>
    <p:sldId id="542" r:id="rId15"/>
    <p:sldId id="547" r:id="rId16"/>
    <p:sldId id="258" r:id="rId17"/>
    <p:sldId id="5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52E6D-A387-4724-910A-62A8EA7C2642}" v="16" dt="2025-03-26T08:04:32.911"/>
    <p1510:client id="{9C123FC8-264B-3146-B782-A4307AB67DC4}" v="68" dt="2025-03-27T04:33:50.922"/>
    <p1510:client id="{FBA9CCAD-2E9E-4170-B5D7-AF95AAFD3086}" v="9" dt="2025-03-26T07:41:55.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40" autoAdjust="0"/>
    <p:restoredTop sz="94694"/>
  </p:normalViewPr>
  <p:slideViewPr>
    <p:cSldViewPr snapToGrid="0">
      <p:cViewPr varScale="1">
        <p:scale>
          <a:sx n="106" d="100"/>
          <a:sy n="106" d="100"/>
        </p:scale>
        <p:origin x="192" y="5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DEB22-CE61-DC43-B625-BC4E2ECA61EF}" type="datetimeFigureOut">
              <a:rPr lang="en-US" smtClean="0"/>
              <a:t>4/14/25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FE3B9-52BF-CD45-80C1-665A7BB70C15}" type="slidenum">
              <a:rPr lang="en-US" smtClean="0"/>
              <a:t>‹#›</a:t>
            </a:fld>
            <a:endParaRPr lang="en-US"/>
          </a:p>
        </p:txBody>
      </p:sp>
    </p:spTree>
    <p:extLst>
      <p:ext uri="{BB962C8B-B14F-4D97-AF65-F5344CB8AC3E}">
        <p14:creationId xmlns:p14="http://schemas.microsoft.com/office/powerpoint/2010/main" val="329536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Salam and Hi. This video is prepared to guide higher education provider in filling the student learning time in Table 4 for undergraduate medical </a:t>
            </a:r>
            <a:r>
              <a:rPr lang="en-US" dirty="0" err="1"/>
              <a:t>programme</a:t>
            </a:r>
            <a:r>
              <a:rPr lang="en-US" dirty="0"/>
              <a:t>.</a:t>
            </a:r>
          </a:p>
        </p:txBody>
      </p:sp>
      <p:sp>
        <p:nvSpPr>
          <p:cNvPr id="4" name="Slide Number Placeholder 3"/>
          <p:cNvSpPr>
            <a:spLocks noGrp="1"/>
          </p:cNvSpPr>
          <p:nvPr>
            <p:ph type="sldNum" sz="quarter" idx="5"/>
          </p:nvPr>
        </p:nvSpPr>
        <p:spPr/>
        <p:txBody>
          <a:bodyPr/>
          <a:lstStyle/>
          <a:p>
            <a:fld id="{D70FE3B9-52BF-CD45-80C1-665A7BB70C15}" type="slidenum">
              <a:rPr lang="en-US" smtClean="0"/>
              <a:t>1</a:t>
            </a:fld>
            <a:endParaRPr lang="en-US"/>
          </a:p>
        </p:txBody>
      </p:sp>
    </p:spTree>
    <p:extLst>
      <p:ext uri="{BB962C8B-B14F-4D97-AF65-F5344CB8AC3E}">
        <p14:creationId xmlns:p14="http://schemas.microsoft.com/office/powerpoint/2010/main" val="257394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 guide the writing of SLT for clinical assessment. The SLT for case write up is 10H for every 1000 words. Mini CEX/Case based discussion or DOPS is given the same SLT ratio as continuous / formative assessment. Please take note that assessment that is conducted during teaching and learning activities, as highlighted by the red box, is not given any further SLT to prevent double counting. </a:t>
            </a:r>
          </a:p>
        </p:txBody>
      </p:sp>
      <p:sp>
        <p:nvSpPr>
          <p:cNvPr id="4" name="Slide Number Placeholder 3"/>
          <p:cNvSpPr>
            <a:spLocks noGrp="1"/>
          </p:cNvSpPr>
          <p:nvPr>
            <p:ph type="sldNum" sz="quarter" idx="5"/>
          </p:nvPr>
        </p:nvSpPr>
        <p:spPr/>
        <p:txBody>
          <a:bodyPr/>
          <a:lstStyle/>
          <a:p>
            <a:fld id="{D70FE3B9-52BF-CD45-80C1-665A7BB70C15}" type="slidenum">
              <a:rPr lang="en-US" smtClean="0"/>
              <a:t>10</a:t>
            </a:fld>
            <a:endParaRPr lang="en-US"/>
          </a:p>
        </p:txBody>
      </p:sp>
    </p:spTree>
    <p:extLst>
      <p:ext uri="{BB962C8B-B14F-4D97-AF65-F5344CB8AC3E}">
        <p14:creationId xmlns:p14="http://schemas.microsoft.com/office/powerpoint/2010/main" val="395468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how the teaching and learning activities should be filled in Table 4, based on the course synopsis of the previous slide. The SLT have been calculated according to the guide in section A and B. </a:t>
            </a:r>
          </a:p>
        </p:txBody>
      </p:sp>
      <p:sp>
        <p:nvSpPr>
          <p:cNvPr id="4" name="Slide Number Placeholder 3"/>
          <p:cNvSpPr>
            <a:spLocks noGrp="1"/>
          </p:cNvSpPr>
          <p:nvPr>
            <p:ph type="sldNum" sz="quarter" idx="5"/>
          </p:nvPr>
        </p:nvSpPr>
        <p:spPr/>
        <p:txBody>
          <a:bodyPr/>
          <a:lstStyle/>
          <a:p>
            <a:fld id="{D70FE3B9-52BF-CD45-80C1-665A7BB70C15}" type="slidenum">
              <a:rPr lang="en-US" smtClean="0"/>
              <a:t>13</a:t>
            </a:fld>
            <a:endParaRPr lang="en-US"/>
          </a:p>
        </p:txBody>
      </p:sp>
    </p:spTree>
    <p:extLst>
      <p:ext uri="{BB962C8B-B14F-4D97-AF65-F5344CB8AC3E}">
        <p14:creationId xmlns:p14="http://schemas.microsoft.com/office/powerpoint/2010/main" val="327360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calculation for seminar attendee and presenter should be filled in Table 4 based on the guide. </a:t>
            </a:r>
          </a:p>
        </p:txBody>
      </p:sp>
      <p:sp>
        <p:nvSpPr>
          <p:cNvPr id="4" name="Slide Number Placeholder 3"/>
          <p:cNvSpPr>
            <a:spLocks noGrp="1"/>
          </p:cNvSpPr>
          <p:nvPr>
            <p:ph type="sldNum" sz="quarter" idx="5"/>
          </p:nvPr>
        </p:nvSpPr>
        <p:spPr/>
        <p:txBody>
          <a:bodyPr/>
          <a:lstStyle/>
          <a:p>
            <a:fld id="{D70FE3B9-52BF-CD45-80C1-665A7BB70C15}" type="slidenum">
              <a:rPr lang="en-US" smtClean="0"/>
              <a:t>14</a:t>
            </a:fld>
            <a:endParaRPr lang="en-US"/>
          </a:p>
        </p:txBody>
      </p:sp>
    </p:spTree>
    <p:extLst>
      <p:ext uri="{BB962C8B-B14F-4D97-AF65-F5344CB8AC3E}">
        <p14:creationId xmlns:p14="http://schemas.microsoft.com/office/powerpoint/2010/main" val="310553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SLT for logbook, supervisor report and portfolio has already been calculated in the ward work, ward rounds, on calls, clinics and OT attachment. Therefore, in the assessment section, no more SLT is calculated to prevent double counting, as highlighted by the blue box. </a:t>
            </a:r>
          </a:p>
        </p:txBody>
      </p:sp>
      <p:sp>
        <p:nvSpPr>
          <p:cNvPr id="4" name="Slide Number Placeholder 3"/>
          <p:cNvSpPr>
            <a:spLocks noGrp="1"/>
          </p:cNvSpPr>
          <p:nvPr>
            <p:ph type="sldNum" sz="quarter" idx="5"/>
          </p:nvPr>
        </p:nvSpPr>
        <p:spPr/>
        <p:txBody>
          <a:bodyPr/>
          <a:lstStyle/>
          <a:p>
            <a:fld id="{D70FE3B9-52BF-CD45-80C1-665A7BB70C15}" type="slidenum">
              <a:rPr lang="en-US" smtClean="0"/>
              <a:t>15</a:t>
            </a:fld>
            <a:endParaRPr lang="en-US"/>
          </a:p>
        </p:txBody>
      </p:sp>
    </p:spTree>
    <p:extLst>
      <p:ext uri="{BB962C8B-B14F-4D97-AF65-F5344CB8AC3E}">
        <p14:creationId xmlns:p14="http://schemas.microsoft.com/office/powerpoint/2010/main" val="358567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 can use Table 4 evaluation Form in Appendix 10 of the standards to check whether they have filled in all the required information for Table 4. </a:t>
            </a:r>
          </a:p>
        </p:txBody>
      </p:sp>
      <p:sp>
        <p:nvSpPr>
          <p:cNvPr id="4" name="Slide Number Placeholder 3"/>
          <p:cNvSpPr>
            <a:spLocks noGrp="1"/>
          </p:cNvSpPr>
          <p:nvPr>
            <p:ph type="sldNum" sz="quarter" idx="5"/>
          </p:nvPr>
        </p:nvSpPr>
        <p:spPr/>
        <p:txBody>
          <a:bodyPr/>
          <a:lstStyle/>
          <a:p>
            <a:fld id="{D70FE3B9-52BF-CD45-80C1-665A7BB70C15}" type="slidenum">
              <a:rPr lang="en-US" smtClean="0"/>
              <a:t>16</a:t>
            </a:fld>
            <a:endParaRPr lang="en-US"/>
          </a:p>
        </p:txBody>
      </p:sp>
    </p:spTree>
    <p:extLst>
      <p:ext uri="{BB962C8B-B14F-4D97-AF65-F5344CB8AC3E}">
        <p14:creationId xmlns:p14="http://schemas.microsoft.com/office/powerpoint/2010/main" val="216754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 is made possible by the undergraduate education subcommittee and MMC secretariat for Malaysian Medical Council. </a:t>
            </a:r>
          </a:p>
        </p:txBody>
      </p:sp>
      <p:sp>
        <p:nvSpPr>
          <p:cNvPr id="4" name="Slide Number Placeholder 3"/>
          <p:cNvSpPr>
            <a:spLocks noGrp="1"/>
          </p:cNvSpPr>
          <p:nvPr>
            <p:ph type="sldNum" sz="quarter" idx="5"/>
          </p:nvPr>
        </p:nvSpPr>
        <p:spPr/>
        <p:txBody>
          <a:bodyPr/>
          <a:lstStyle/>
          <a:p>
            <a:fld id="{D70FE3B9-52BF-CD45-80C1-665A7BB70C15}" type="slidenum">
              <a:rPr lang="en-US" smtClean="0"/>
              <a:t>17</a:t>
            </a:fld>
            <a:endParaRPr lang="en-US"/>
          </a:p>
        </p:txBody>
      </p:sp>
    </p:spTree>
    <p:extLst>
      <p:ext uri="{BB962C8B-B14F-4D97-AF65-F5344CB8AC3E}">
        <p14:creationId xmlns:p14="http://schemas.microsoft.com/office/powerpoint/2010/main" val="38945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Table 4 is the summary of course information. There are 13 items in Table 4 that need to be filled.</a:t>
            </a:r>
          </a:p>
        </p:txBody>
      </p:sp>
      <p:sp>
        <p:nvSpPr>
          <p:cNvPr id="4" name="Slide Number Placeholder 3"/>
          <p:cNvSpPr>
            <a:spLocks noGrp="1"/>
          </p:cNvSpPr>
          <p:nvPr>
            <p:ph type="sldNum" sz="quarter" idx="5"/>
          </p:nvPr>
        </p:nvSpPr>
        <p:spPr/>
        <p:txBody>
          <a:bodyPr/>
          <a:lstStyle/>
          <a:p>
            <a:fld id="{D70FE3B9-52BF-CD45-80C1-665A7BB70C15}" type="slidenum">
              <a:rPr lang="en-US" smtClean="0"/>
              <a:t>2</a:t>
            </a:fld>
            <a:endParaRPr lang="en-US"/>
          </a:p>
        </p:txBody>
      </p:sp>
    </p:spTree>
    <p:extLst>
      <p:ext uri="{BB962C8B-B14F-4D97-AF65-F5344CB8AC3E}">
        <p14:creationId xmlns:p14="http://schemas.microsoft.com/office/powerpoint/2010/main" val="254171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Item 10 is where the distribution of Student Learning Time needs to be documented according to the course content and the teaching and learning activities. </a:t>
            </a:r>
          </a:p>
        </p:txBody>
      </p:sp>
      <p:sp>
        <p:nvSpPr>
          <p:cNvPr id="4" name="Slide Number Placeholder 3"/>
          <p:cNvSpPr>
            <a:spLocks noGrp="1"/>
          </p:cNvSpPr>
          <p:nvPr>
            <p:ph type="sldNum" sz="quarter" idx="5"/>
          </p:nvPr>
        </p:nvSpPr>
        <p:spPr/>
        <p:txBody>
          <a:bodyPr/>
          <a:lstStyle/>
          <a:p>
            <a:fld id="{D70FE3B9-52BF-CD45-80C1-665A7BB70C15}" type="slidenum">
              <a:rPr lang="en-US" smtClean="0"/>
              <a:t>3</a:t>
            </a:fld>
            <a:endParaRPr lang="en-US"/>
          </a:p>
        </p:txBody>
      </p:sp>
    </p:spTree>
    <p:extLst>
      <p:ext uri="{BB962C8B-B14F-4D97-AF65-F5344CB8AC3E}">
        <p14:creationId xmlns:p14="http://schemas.microsoft.com/office/powerpoint/2010/main" val="195004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requires a clear description on the continuous, formative and final assessment of the course. Information written on this section must match with the information given in Item 8. </a:t>
            </a:r>
          </a:p>
        </p:txBody>
      </p:sp>
      <p:sp>
        <p:nvSpPr>
          <p:cNvPr id="4" name="Slide Number Placeholder 3"/>
          <p:cNvSpPr>
            <a:spLocks noGrp="1"/>
          </p:cNvSpPr>
          <p:nvPr>
            <p:ph type="sldNum" sz="quarter" idx="5"/>
          </p:nvPr>
        </p:nvSpPr>
        <p:spPr/>
        <p:txBody>
          <a:bodyPr/>
          <a:lstStyle/>
          <a:p>
            <a:fld id="{D70FE3B9-52BF-CD45-80C1-665A7BB70C15}" type="slidenum">
              <a:rPr lang="en-US" smtClean="0"/>
              <a:t>4</a:t>
            </a:fld>
            <a:endParaRPr lang="en-US"/>
          </a:p>
        </p:txBody>
      </p:sp>
    </p:spTree>
    <p:extLst>
      <p:ext uri="{BB962C8B-B14F-4D97-AF65-F5344CB8AC3E}">
        <p14:creationId xmlns:p14="http://schemas.microsoft.com/office/powerpoint/2010/main" val="104651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Guideline on Credit Value and Student Learning Time is available in the Standards for undergraduate medical education as Appendix 3. </a:t>
            </a:r>
          </a:p>
        </p:txBody>
      </p:sp>
      <p:sp>
        <p:nvSpPr>
          <p:cNvPr id="4" name="Slide Number Placeholder 3"/>
          <p:cNvSpPr>
            <a:spLocks noGrp="1"/>
          </p:cNvSpPr>
          <p:nvPr>
            <p:ph type="sldNum" sz="quarter" idx="5"/>
          </p:nvPr>
        </p:nvSpPr>
        <p:spPr/>
        <p:txBody>
          <a:bodyPr/>
          <a:lstStyle/>
          <a:p>
            <a:fld id="{D70FE3B9-52BF-CD45-80C1-665A7BB70C15}" type="slidenum">
              <a:rPr lang="en-US" smtClean="0"/>
              <a:t>5</a:t>
            </a:fld>
            <a:endParaRPr lang="en-US"/>
          </a:p>
        </p:txBody>
      </p:sp>
    </p:spTree>
    <p:extLst>
      <p:ext uri="{BB962C8B-B14F-4D97-AF65-F5344CB8AC3E}">
        <p14:creationId xmlns:p14="http://schemas.microsoft.com/office/powerpoint/2010/main" val="334269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SLT guideline has been categorized into 4 sections. In Section A, the guide is on general teaching and learning activities. A one-hour lecture and 1H tutorial has 1H of F2F contact and 1-2H of independent learning according to the difficulty of the content taught. It has the same SLT whether it is delivered physically or through a synchronous online session. Therefore, the total SLT for 1H lecture or tutorial is 2-3H. A particular attention needs to be given to seminar presentation. For a 1H seminar, the attendee is given 1H F2F SLT only, without independent learning as they only listen to the presentation. The presenter is given 1H F2F and 4H independent learning accordingly. However, commonly, a student will only present around 10-15 minutes. Therefore, if we take a 15 minutes presentation, the F2F SLT for the presenter will be 0.25H and the independent learning will be 1H. This seminar SLT calculation will again be highlighted in the simulation at the end of this recording. </a:t>
            </a:r>
          </a:p>
        </p:txBody>
      </p:sp>
      <p:sp>
        <p:nvSpPr>
          <p:cNvPr id="4" name="Slide Number Placeholder 3"/>
          <p:cNvSpPr>
            <a:spLocks noGrp="1"/>
          </p:cNvSpPr>
          <p:nvPr>
            <p:ph type="sldNum" sz="quarter" idx="5"/>
          </p:nvPr>
        </p:nvSpPr>
        <p:spPr/>
        <p:txBody>
          <a:bodyPr/>
          <a:lstStyle/>
          <a:p>
            <a:fld id="{D70FE3B9-52BF-CD45-80C1-665A7BB70C15}" type="slidenum">
              <a:rPr lang="en-US" smtClean="0"/>
              <a:t>6</a:t>
            </a:fld>
            <a:endParaRPr lang="en-US"/>
          </a:p>
        </p:txBody>
      </p:sp>
    </p:spTree>
    <p:extLst>
      <p:ext uri="{BB962C8B-B14F-4D97-AF65-F5344CB8AC3E}">
        <p14:creationId xmlns:p14="http://schemas.microsoft.com/office/powerpoint/2010/main" val="41439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 B, the guide is on clinical learning activities. Please take note that some activities has only the F2F SLT and some others has only the independent learning SLT. Ward round and bedside teaching presenter have both the F2F and independent learning SLT. This is only written in Table 4 when every student is required to present during ward round and bedside teaching throughout the posting. Bedside teaching attendee is given an independent learning only when the students are given the diagnosis prior to the session and expected to read before attending the session. For ward work, on-call, clinic attachment and OT attachment, the SLT is written as the total effective learning time. For example, if the students are required to do a 5H </a:t>
            </a:r>
            <a:r>
              <a:rPr lang="en-US" dirty="0" err="1"/>
              <a:t>oncall</a:t>
            </a:r>
            <a:r>
              <a:rPr lang="en-US" dirty="0"/>
              <a:t> once throughout the posting, the SLT written in Table 4 is 2.5 instead of 5. </a:t>
            </a:r>
          </a:p>
        </p:txBody>
      </p:sp>
      <p:sp>
        <p:nvSpPr>
          <p:cNvPr id="4" name="Slide Number Placeholder 3"/>
          <p:cNvSpPr>
            <a:spLocks noGrp="1"/>
          </p:cNvSpPr>
          <p:nvPr>
            <p:ph type="sldNum" sz="quarter" idx="5"/>
          </p:nvPr>
        </p:nvSpPr>
        <p:spPr/>
        <p:txBody>
          <a:bodyPr/>
          <a:lstStyle/>
          <a:p>
            <a:fld id="{D70FE3B9-52BF-CD45-80C1-665A7BB70C15}" type="slidenum">
              <a:rPr lang="en-US" smtClean="0"/>
              <a:t>7</a:t>
            </a:fld>
            <a:endParaRPr lang="en-US"/>
          </a:p>
        </p:txBody>
      </p:sp>
    </p:spTree>
    <p:extLst>
      <p:ext uri="{BB962C8B-B14F-4D97-AF65-F5344CB8AC3E}">
        <p14:creationId xmlns:p14="http://schemas.microsoft.com/office/powerpoint/2010/main" val="307321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decide when to use 0.5 or 1 to calculate the Effective Learning Time?</a:t>
            </a:r>
          </a:p>
        </p:txBody>
      </p:sp>
      <p:sp>
        <p:nvSpPr>
          <p:cNvPr id="4" name="Slide Number Placeholder 3"/>
          <p:cNvSpPr>
            <a:spLocks noGrp="1"/>
          </p:cNvSpPr>
          <p:nvPr>
            <p:ph type="sldNum" sz="quarter" idx="5"/>
          </p:nvPr>
        </p:nvSpPr>
        <p:spPr/>
        <p:txBody>
          <a:bodyPr/>
          <a:lstStyle/>
          <a:p>
            <a:fld id="{D70FE3B9-52BF-CD45-80C1-665A7BB70C15}" type="slidenum">
              <a:rPr lang="en-US" smtClean="0"/>
              <a:t>8</a:t>
            </a:fld>
            <a:endParaRPr lang="en-US"/>
          </a:p>
        </p:txBody>
      </p:sp>
    </p:spTree>
    <p:extLst>
      <p:ext uri="{BB962C8B-B14F-4D97-AF65-F5344CB8AC3E}">
        <p14:creationId xmlns:p14="http://schemas.microsoft.com/office/powerpoint/2010/main" val="247437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C is a guide on the SLT for general assessment. 1H CA or FA is given 3H of independent learning while for the final examination, a 3H F2F exam is given a 10H independent learning. Please calculate accordingly if your examination is shorter or longer in duration. A 1000 - 2000 words assignment is given 10-20H of independent learning accordingly.</a:t>
            </a:r>
          </a:p>
        </p:txBody>
      </p:sp>
      <p:sp>
        <p:nvSpPr>
          <p:cNvPr id="4" name="Slide Number Placeholder 3"/>
          <p:cNvSpPr>
            <a:spLocks noGrp="1"/>
          </p:cNvSpPr>
          <p:nvPr>
            <p:ph type="sldNum" sz="quarter" idx="5"/>
          </p:nvPr>
        </p:nvSpPr>
        <p:spPr/>
        <p:txBody>
          <a:bodyPr/>
          <a:lstStyle/>
          <a:p>
            <a:fld id="{D70FE3B9-52BF-CD45-80C1-665A7BB70C15}" type="slidenum">
              <a:rPr lang="en-US" smtClean="0"/>
              <a:t>9</a:t>
            </a:fld>
            <a:endParaRPr lang="en-US"/>
          </a:p>
        </p:txBody>
      </p:sp>
    </p:spTree>
    <p:extLst>
      <p:ext uri="{BB962C8B-B14F-4D97-AF65-F5344CB8AC3E}">
        <p14:creationId xmlns:p14="http://schemas.microsoft.com/office/powerpoint/2010/main" val="147149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CC58-694D-4860-962A-63034EC76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91428C-847D-4C5A-AC52-5B7F66EC9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73F3F7-6BFC-41BF-A0ED-4C4709145E0B}"/>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5" name="Footer Placeholder 4">
            <a:extLst>
              <a:ext uri="{FF2B5EF4-FFF2-40B4-BE49-F238E27FC236}">
                <a16:creationId xmlns:a16="http://schemas.microsoft.com/office/drawing/2014/main" id="{EA4C7D24-E70E-4B81-B75A-2D07C9E37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29946-D662-497E-AA7C-E293E01B1B61}"/>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27279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6AC9-C10D-4B73-9E82-A80404142B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5DADD4-3C0E-451A-93BC-7E2C7F2FB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22A20-D506-4914-969D-EF280882C597}"/>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5" name="Footer Placeholder 4">
            <a:extLst>
              <a:ext uri="{FF2B5EF4-FFF2-40B4-BE49-F238E27FC236}">
                <a16:creationId xmlns:a16="http://schemas.microsoft.com/office/drawing/2014/main" id="{75F083A5-ACCC-42CD-A3A0-229780ADF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484EB-6E03-4DEF-9E5A-0FDF2F692375}"/>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725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D9088-CBA0-45BE-B177-A0AAB74227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AAB32-0A24-46A4-831C-8D81EB069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0EDC6-8880-4C48-8D95-5A885ECF8233}"/>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5" name="Footer Placeholder 4">
            <a:extLst>
              <a:ext uri="{FF2B5EF4-FFF2-40B4-BE49-F238E27FC236}">
                <a16:creationId xmlns:a16="http://schemas.microsoft.com/office/drawing/2014/main" id="{943145C9-E848-4411-A25F-32572441E3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45FAA-4860-4C8E-851C-DA570E35A753}"/>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178465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6839-2629-48F3-BDF3-BAA4DB324D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DE15E6-B1D6-4A59-BD6D-2C5070D0A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8FC54-E74A-4D70-B26C-943F2A6A39B7}"/>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5" name="Footer Placeholder 4">
            <a:extLst>
              <a:ext uri="{FF2B5EF4-FFF2-40B4-BE49-F238E27FC236}">
                <a16:creationId xmlns:a16="http://schemas.microsoft.com/office/drawing/2014/main" id="{BE8A7C05-C30C-4D31-8796-8793DF129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F1718-0807-44DE-B4BB-62E1BDA11D7F}"/>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423196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D1B5-2BC6-4066-9E9E-A0E419E06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5216D0-6E13-4600-96E1-A61217F39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C0BBD-26E8-42CD-8D5B-202515A2311D}"/>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5" name="Footer Placeholder 4">
            <a:extLst>
              <a:ext uri="{FF2B5EF4-FFF2-40B4-BE49-F238E27FC236}">
                <a16:creationId xmlns:a16="http://schemas.microsoft.com/office/drawing/2014/main" id="{E3F62C38-DC39-4BDC-8AB5-23E4AA062D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42DFA-A671-4993-A5F7-1D37A59EDBD7}"/>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225126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C7C8-5D47-426A-ACF1-3FC1B7C817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145A03-14C5-40E7-AFC9-4DF8F3380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24FC1-0F05-4A3B-9D13-925B769F52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C297C7-9FF5-43B1-AA7D-F8CA08EB1625}"/>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6" name="Footer Placeholder 5">
            <a:extLst>
              <a:ext uri="{FF2B5EF4-FFF2-40B4-BE49-F238E27FC236}">
                <a16:creationId xmlns:a16="http://schemas.microsoft.com/office/drawing/2014/main" id="{108E9AB9-D4AF-45BA-B4B0-B33C24D4E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02AACE-1C30-441F-A180-BE4E23DDC61A}"/>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337761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2D77-06CC-4537-995D-4A2805A00B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13120-DFAD-44F8-9478-8E56E708C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4C26AE-8FF8-4E43-9116-0BC2F099F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1EA52D-DA8F-40FF-834F-874FB4807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1CBAD-10C7-48F9-80C4-E7B4E1590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5025D8-833A-4FEA-A316-2DFB9B5A1B10}"/>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8" name="Footer Placeholder 7">
            <a:extLst>
              <a:ext uri="{FF2B5EF4-FFF2-40B4-BE49-F238E27FC236}">
                <a16:creationId xmlns:a16="http://schemas.microsoft.com/office/drawing/2014/main" id="{E0136E7F-B6AE-45A6-88EF-352874D82D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B2D89B-C6EC-47AF-A08F-37B2D75BAD05}"/>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173779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BD36-EEA9-46F4-859F-49B56A6B84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388CFC-0656-402B-A8CE-F9519FD7D871}"/>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4" name="Footer Placeholder 3">
            <a:extLst>
              <a:ext uri="{FF2B5EF4-FFF2-40B4-BE49-F238E27FC236}">
                <a16:creationId xmlns:a16="http://schemas.microsoft.com/office/drawing/2014/main" id="{549378FF-2DDE-4AE1-87A5-5A81136A97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5636F3-6089-45EE-98EB-3C380FF7A729}"/>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226979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FE630-845E-4803-9AB6-9B48556142E9}"/>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3" name="Footer Placeholder 2">
            <a:extLst>
              <a:ext uri="{FF2B5EF4-FFF2-40B4-BE49-F238E27FC236}">
                <a16:creationId xmlns:a16="http://schemas.microsoft.com/office/drawing/2014/main" id="{FE511D49-21C8-4446-AC9B-04AFD8CD31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3B5860-E3A5-4B1A-8A3E-DEF5D09A0A31}"/>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277061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749F-31F6-4DEF-8137-73B4B5213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4C650E-AD97-4EB2-B8CC-C1105108B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3CA6B3-BBA3-46FF-996E-672029FD8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353F4-8B1E-4623-A644-2A5217714501}"/>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6" name="Footer Placeholder 5">
            <a:extLst>
              <a:ext uri="{FF2B5EF4-FFF2-40B4-BE49-F238E27FC236}">
                <a16:creationId xmlns:a16="http://schemas.microsoft.com/office/drawing/2014/main" id="{68A19DDC-16C1-457F-9FE9-66037700D5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555ED1-B415-4E22-B31F-1161E4C3CFD3}"/>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165482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B7E7-5981-46F9-BDDD-0FBEB2F47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CB50FD-DD15-4FFE-9885-9CA87AB91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627168-AAB3-4B15-8837-E7CE5915B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51501-FC01-4433-B0A9-70D117343E1C}"/>
              </a:ext>
            </a:extLst>
          </p:cNvPr>
          <p:cNvSpPr>
            <a:spLocks noGrp="1"/>
          </p:cNvSpPr>
          <p:nvPr>
            <p:ph type="dt" sz="half" idx="10"/>
          </p:nvPr>
        </p:nvSpPr>
        <p:spPr/>
        <p:txBody>
          <a:bodyPr/>
          <a:lstStyle/>
          <a:p>
            <a:fld id="{07CB363B-0290-4730-B9E8-37E6059DFF1F}" type="datetimeFigureOut">
              <a:rPr lang="en-GB" smtClean="0"/>
              <a:t>14/04/2025</a:t>
            </a:fld>
            <a:endParaRPr lang="en-GB"/>
          </a:p>
        </p:txBody>
      </p:sp>
      <p:sp>
        <p:nvSpPr>
          <p:cNvPr id="6" name="Footer Placeholder 5">
            <a:extLst>
              <a:ext uri="{FF2B5EF4-FFF2-40B4-BE49-F238E27FC236}">
                <a16:creationId xmlns:a16="http://schemas.microsoft.com/office/drawing/2014/main" id="{7B511EE9-F495-4ECD-A861-560D5302D4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3A270C-291F-455D-AF56-10DC8E08465D}"/>
              </a:ext>
            </a:extLst>
          </p:cNvPr>
          <p:cNvSpPr>
            <a:spLocks noGrp="1"/>
          </p:cNvSpPr>
          <p:nvPr>
            <p:ph type="sldNum" sz="quarter" idx="12"/>
          </p:nvPr>
        </p:nvSpPr>
        <p:spPr/>
        <p:txBody>
          <a:bodyPr/>
          <a:lstStyle/>
          <a:p>
            <a:fld id="{33809701-8C0E-4138-928D-9316F5CAA9B1}" type="slidenum">
              <a:rPr lang="en-GB" smtClean="0"/>
              <a:t>‹#›</a:t>
            </a:fld>
            <a:endParaRPr lang="en-GB"/>
          </a:p>
        </p:txBody>
      </p:sp>
    </p:spTree>
    <p:extLst>
      <p:ext uri="{BB962C8B-B14F-4D97-AF65-F5344CB8AC3E}">
        <p14:creationId xmlns:p14="http://schemas.microsoft.com/office/powerpoint/2010/main" val="172994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442F6-2B27-4811-8B03-8181B2AF4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B9EA6D-6372-4D97-9E05-741392D98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DFA14-50A2-451A-9DCE-2BEE0EE91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B363B-0290-4730-B9E8-37E6059DFF1F}" type="datetimeFigureOut">
              <a:rPr lang="en-GB" smtClean="0"/>
              <a:t>14/04/2025</a:t>
            </a:fld>
            <a:endParaRPr lang="en-GB"/>
          </a:p>
        </p:txBody>
      </p:sp>
      <p:sp>
        <p:nvSpPr>
          <p:cNvPr id="5" name="Footer Placeholder 4">
            <a:extLst>
              <a:ext uri="{FF2B5EF4-FFF2-40B4-BE49-F238E27FC236}">
                <a16:creationId xmlns:a16="http://schemas.microsoft.com/office/drawing/2014/main" id="{643A2138-F639-41D3-BEB5-D0D49E5C3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2C03DC-1A55-406F-992E-C014649BC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09701-8C0E-4138-928D-9316F5CAA9B1}" type="slidenum">
              <a:rPr lang="en-GB" smtClean="0"/>
              <a:t>‹#›</a:t>
            </a:fld>
            <a:endParaRPr lang="en-GB"/>
          </a:p>
        </p:txBody>
      </p:sp>
    </p:spTree>
    <p:extLst>
      <p:ext uri="{BB962C8B-B14F-4D97-AF65-F5344CB8AC3E}">
        <p14:creationId xmlns:p14="http://schemas.microsoft.com/office/powerpoint/2010/main" val="189658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0.m4a"/><Relationship Id="rId7" Type="http://schemas.openxmlformats.org/officeDocument/2006/relationships/image" Target="../media/image13.png"/><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13.m4a"/><Relationship Id="rId7" Type="http://schemas.openxmlformats.org/officeDocument/2006/relationships/image" Target="../media/image1.png"/><Relationship Id="rId2" Type="http://schemas.microsoft.com/office/2007/relationships/media" Target="../media/media13.m4a"/><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notesSlide" Target="../notesSlides/notesSlide11.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14.m4a"/><Relationship Id="rId7" Type="http://schemas.openxmlformats.org/officeDocument/2006/relationships/image" Target="../media/image1.png"/><Relationship Id="rId2" Type="http://schemas.microsoft.com/office/2007/relationships/media" Target="../media/media14.m4a"/><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15.m4a"/><Relationship Id="rId7" Type="http://schemas.openxmlformats.org/officeDocument/2006/relationships/image" Target="../media/image18.png"/><Relationship Id="rId2" Type="http://schemas.microsoft.com/office/2007/relationships/media" Target="../media/media15.m4a"/><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notesSlide" Target="../notesSlides/notesSlide13.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audio" Target="../media/media17.m4a"/><Relationship Id="rId7" Type="http://schemas.openxmlformats.org/officeDocument/2006/relationships/image" Target="../media/image20.png"/><Relationship Id="rId2" Type="http://schemas.microsoft.com/office/2007/relationships/media" Target="../media/media17.m4a"/><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notesSlide" Target="../notesSlides/notesSlide15.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hyperlink" Target="https://svgsilh.com/image/394180.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m4a"/><Relationship Id="rId7"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4a"/><Relationship Id="rId7" Type="http://schemas.openxmlformats.org/officeDocument/2006/relationships/image" Target="../media/image1.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5.m4a"/><Relationship Id="rId7" Type="http://schemas.openxmlformats.org/officeDocument/2006/relationships/image" Target="../media/image1.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6.m4a"/><Relationship Id="rId7" Type="http://schemas.openxmlformats.org/officeDocument/2006/relationships/image" Target="../media/image1.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m4a"/><Relationship Id="rId7" Type="http://schemas.openxmlformats.org/officeDocument/2006/relationships/image" Target="../media/image11.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8.m4a"/><Relationship Id="rId7" Type="http://schemas.openxmlformats.org/officeDocument/2006/relationships/image" Target="../media/image11.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m4a"/><Relationship Id="rId7" Type="http://schemas.openxmlformats.org/officeDocument/2006/relationships/image" Target="../media/image12.png"/><Relationship Id="rId2" Type="http://schemas.microsoft.com/office/2007/relationships/media" Target="../media/media9.m4a"/><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ubtitle 2"/>
          <p:cNvSpPr>
            <a:spLocks noGrp="1"/>
          </p:cNvSpPr>
          <p:nvPr>
            <p:ph type="subTitle" idx="4294967295"/>
          </p:nvPr>
        </p:nvSpPr>
        <p:spPr>
          <a:xfrm>
            <a:off x="3044877" y="4184180"/>
            <a:ext cx="6697663" cy="1752600"/>
          </a:xfrm>
        </p:spPr>
        <p:txBody>
          <a:bodyPr>
            <a:normAutofit/>
          </a:bodyPr>
          <a:lstStyle/>
          <a:p>
            <a:pPr marL="0" indent="0" algn="ctr">
              <a:buNone/>
            </a:pPr>
            <a:r>
              <a:rPr lang="en-US" sz="2000" b="1" dirty="0"/>
              <a:t>Undergraduate Education Subcommittee</a:t>
            </a:r>
          </a:p>
          <a:p>
            <a:pPr marL="0" indent="0" algn="ctr">
              <a:buNone/>
            </a:pPr>
            <a:r>
              <a:rPr lang="en-US" sz="2000" b="1" dirty="0"/>
              <a:t>Malaysian Medical Council </a:t>
            </a:r>
          </a:p>
        </p:txBody>
      </p:sp>
      <p:sp>
        <p:nvSpPr>
          <p:cNvPr id="4" name="Rectangle 3"/>
          <p:cNvSpPr/>
          <p:nvPr/>
        </p:nvSpPr>
        <p:spPr>
          <a:xfrm>
            <a:off x="2394172" y="2924968"/>
            <a:ext cx="7626840" cy="1008063"/>
          </a:xfrm>
          <a:prstGeom prst="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Rounded MT Bold" panose="020F0704030504030204" pitchFamily="34" charset="77"/>
              </a:rPr>
              <a:t>GUIDE TO FILLING THE STUDENT LEARNING TIME IN TABLE </a:t>
            </a:r>
            <a:r>
              <a:rPr kumimoji="0" lang="en-US" b="1" i="0" u="none" strike="noStrike" kern="1200" cap="none" spc="0" normalizeH="0" noProof="0" dirty="0">
                <a:ln>
                  <a:noFill/>
                </a:ln>
                <a:solidFill>
                  <a:prstClr val="black"/>
                </a:solidFill>
                <a:effectLst/>
                <a:uLnTx/>
                <a:uFillTx/>
                <a:latin typeface="Arial Rounded MT Bold" panose="020F0704030504030204" pitchFamily="34" charset="77"/>
              </a:rPr>
              <a:t>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noProof="0" dirty="0">
                <a:ln>
                  <a:noFill/>
                </a:ln>
                <a:solidFill>
                  <a:prstClr val="black"/>
                </a:solidFill>
                <a:effectLst/>
                <a:uLnTx/>
                <a:uFillTx/>
                <a:latin typeface="Arial Rounded MT Bold" panose="020F0704030504030204" pitchFamily="34" charset="77"/>
              </a:rPr>
              <a:t>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noProof="0" dirty="0">
                <a:ln>
                  <a:noFill/>
                </a:ln>
                <a:solidFill>
                  <a:prstClr val="black"/>
                </a:solidFill>
                <a:effectLst/>
                <a:uLnTx/>
                <a:uFillTx/>
                <a:latin typeface="Arial Rounded MT Bold" panose="020F0704030504030204" pitchFamily="34" charset="77"/>
              </a:rPr>
              <a:t>UNDERGRADUATE MEDICAL PROGRAMME</a:t>
            </a:r>
            <a:endParaRPr kumimoji="0" lang="en-MY" b="1" i="0" u="none" strike="noStrike" kern="1200" cap="none" spc="0" normalizeH="0" baseline="0" noProof="0" dirty="0">
              <a:ln>
                <a:noFill/>
              </a:ln>
              <a:solidFill>
                <a:prstClr val="black"/>
              </a:solidFill>
              <a:effectLst/>
              <a:uLnTx/>
              <a:uFillTx/>
              <a:latin typeface="Arial Rounded MT Bold" panose="020F0704030504030204" pitchFamily="34" charset="77"/>
            </a:endParaRPr>
          </a:p>
        </p:txBody>
      </p:sp>
      <p:pic>
        <p:nvPicPr>
          <p:cNvPr id="2" name="Picture 1">
            <a:extLst>
              <a:ext uri="{FF2B5EF4-FFF2-40B4-BE49-F238E27FC236}">
                <a16:creationId xmlns:a16="http://schemas.microsoft.com/office/drawing/2014/main" id="{26B43AD8-F790-CD78-52F2-AE300AFE15DA}"/>
              </a:ext>
            </a:extLst>
          </p:cNvPr>
          <p:cNvPicPr>
            <a:picLocks noChangeAspect="1"/>
          </p:cNvPicPr>
          <p:nvPr/>
        </p:nvPicPr>
        <p:blipFill>
          <a:blip r:embed="rId5"/>
          <a:stretch>
            <a:fillRect/>
          </a:stretch>
        </p:blipFill>
        <p:spPr>
          <a:xfrm>
            <a:off x="5299681" y="921220"/>
            <a:ext cx="1815823" cy="1846871"/>
          </a:xfrm>
          <a:prstGeom prst="rect">
            <a:avLst/>
          </a:prstGeom>
        </p:spPr>
      </p:pic>
      <p:pic>
        <p:nvPicPr>
          <p:cNvPr id="27" name="Audio 26">
            <a:extLst>
              <a:ext uri="{FF2B5EF4-FFF2-40B4-BE49-F238E27FC236}">
                <a16:creationId xmlns:a16="http://schemas.microsoft.com/office/drawing/2014/main" id="{9CDC4724-82ED-317C-1A7E-20E85F515A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51097532"/>
      </p:ext>
    </p:extLst>
  </p:cSld>
  <p:clrMapOvr>
    <a:masterClrMapping/>
  </p:clrMapOvr>
  <mc:AlternateContent xmlns:mc="http://schemas.openxmlformats.org/markup-compatibility/2006" xmlns:p14="http://schemas.microsoft.com/office/powerpoint/2010/main">
    <mc:Choice Requires="p14">
      <p:transition spd="slow" p14:dur="2000" advTm="11499"/>
    </mc:Choice>
    <mc:Fallback xmlns="">
      <p:transition spd="slow" advTm="11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6BD3-BADD-1D29-DF2F-F57F6861ACF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05049D7-2B9B-D9E9-5DA7-ED72576C5A92}"/>
              </a:ext>
            </a:extLst>
          </p:cNvPr>
          <p:cNvPicPr>
            <a:picLocks noGrp="1" noChangeAspect="1"/>
          </p:cNvPicPr>
          <p:nvPr>
            <p:ph idx="1"/>
          </p:nvPr>
        </p:nvPicPr>
        <p:blipFill>
          <a:blip r:embed="rId6"/>
          <a:stretch>
            <a:fillRect/>
          </a:stretch>
        </p:blipFill>
        <p:spPr>
          <a:xfrm>
            <a:off x="10640765" y="353259"/>
            <a:ext cx="1314945" cy="1337429"/>
          </a:xfrm>
          <a:prstGeom prst="rect">
            <a:avLst/>
          </a:prstGeom>
        </p:spPr>
      </p:pic>
      <p:sp>
        <p:nvSpPr>
          <p:cNvPr id="8" name="Rounded Rectangle 8">
            <a:extLst>
              <a:ext uri="{FF2B5EF4-FFF2-40B4-BE49-F238E27FC236}">
                <a16:creationId xmlns:a16="http://schemas.microsoft.com/office/drawing/2014/main" id="{91864F05-7156-1942-606F-813C47C0BDD8}"/>
              </a:ext>
            </a:extLst>
          </p:cNvPr>
          <p:cNvSpPr/>
          <p:nvPr/>
        </p:nvSpPr>
        <p:spPr>
          <a:xfrm>
            <a:off x="7554976" y="952882"/>
            <a:ext cx="2925506" cy="521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Independent learning (IL) for assessment (Clinical)</a:t>
            </a:r>
          </a:p>
        </p:txBody>
      </p:sp>
      <p:sp>
        <p:nvSpPr>
          <p:cNvPr id="3" name="TextBox 2">
            <a:extLst>
              <a:ext uri="{FF2B5EF4-FFF2-40B4-BE49-F238E27FC236}">
                <a16:creationId xmlns:a16="http://schemas.microsoft.com/office/drawing/2014/main" id="{845460B0-D515-392A-C8C5-914C4CDA5B49}"/>
              </a:ext>
            </a:extLst>
          </p:cNvPr>
          <p:cNvSpPr txBox="1"/>
          <p:nvPr/>
        </p:nvSpPr>
        <p:spPr>
          <a:xfrm>
            <a:off x="7037085" y="1954924"/>
            <a:ext cx="4316716" cy="3416320"/>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dirty="0"/>
              <a:t>The SLT for case write-up is 10H for every 1000 words. Calculate accordingly if your case write up in longer or shorter. </a:t>
            </a:r>
          </a:p>
          <a:p>
            <a:pPr marL="285750" indent="-285750">
              <a:buFont typeface="Arial" panose="020B0604020202020204" pitchFamily="34" charset="0"/>
              <a:buChar char="•"/>
            </a:pPr>
            <a:r>
              <a:rPr lang="en-US" dirty="0"/>
              <a:t>Mini CEX/CBD or DOPS is given the same SLT ratio as continuous/ formative assessment. </a:t>
            </a:r>
          </a:p>
          <a:p>
            <a:pPr marL="285750" indent="-285750">
              <a:buFont typeface="Arial" panose="020B0604020202020204" pitchFamily="34" charset="0"/>
              <a:buChar char="•"/>
            </a:pPr>
            <a:r>
              <a:rPr lang="en-US" dirty="0"/>
              <a:t>Please take note that assessment that is conducted during teaching and learning activities </a:t>
            </a:r>
            <a:r>
              <a:rPr lang="en-US" dirty="0">
                <a:solidFill>
                  <a:srgbClr val="FF0000"/>
                </a:solidFill>
              </a:rPr>
              <a:t>(A)/ Clinical learning (B</a:t>
            </a:r>
            <a:r>
              <a:rPr lang="en-US" dirty="0"/>
              <a:t>), as highlighted by the red box, is not given any further SLT to prevent double counting. </a:t>
            </a:r>
          </a:p>
        </p:txBody>
      </p:sp>
      <p:pic>
        <p:nvPicPr>
          <p:cNvPr id="11" name="Picture 10">
            <a:extLst>
              <a:ext uri="{FF2B5EF4-FFF2-40B4-BE49-F238E27FC236}">
                <a16:creationId xmlns:a16="http://schemas.microsoft.com/office/drawing/2014/main" id="{EFF3C7CB-8228-7AD6-0C76-93E4C2A4C92C}"/>
              </a:ext>
            </a:extLst>
          </p:cNvPr>
          <p:cNvPicPr>
            <a:picLocks noChangeAspect="1"/>
          </p:cNvPicPr>
          <p:nvPr/>
        </p:nvPicPr>
        <p:blipFill>
          <a:blip r:embed="rId7"/>
          <a:stretch>
            <a:fillRect/>
          </a:stretch>
        </p:blipFill>
        <p:spPr>
          <a:xfrm>
            <a:off x="517634" y="631632"/>
            <a:ext cx="6225311" cy="4644561"/>
          </a:xfrm>
          <a:prstGeom prst="rect">
            <a:avLst/>
          </a:prstGeom>
          <a:ln w="38100">
            <a:noFill/>
          </a:ln>
        </p:spPr>
      </p:pic>
      <p:sp>
        <p:nvSpPr>
          <p:cNvPr id="12" name="Rounded Rectangle 11">
            <a:extLst>
              <a:ext uri="{FF2B5EF4-FFF2-40B4-BE49-F238E27FC236}">
                <a16:creationId xmlns:a16="http://schemas.microsoft.com/office/drawing/2014/main" id="{0E053A07-8A57-C7F4-0947-75635BA8D926}"/>
              </a:ext>
            </a:extLst>
          </p:cNvPr>
          <p:cNvSpPr/>
          <p:nvPr/>
        </p:nvSpPr>
        <p:spPr>
          <a:xfrm>
            <a:off x="3825766" y="2869324"/>
            <a:ext cx="1082565" cy="168165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Audio 37">
            <a:extLst>
              <a:ext uri="{FF2B5EF4-FFF2-40B4-BE49-F238E27FC236}">
                <a16:creationId xmlns:a16="http://schemas.microsoft.com/office/drawing/2014/main" id="{9B8442B0-13F4-DB1C-4D4F-B95AACD2B52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52033555"/>
      </p:ext>
    </p:extLst>
  </p:cSld>
  <p:clrMapOvr>
    <a:masterClrMapping/>
  </p:clrMapOvr>
  <mc:AlternateContent xmlns:mc="http://schemas.openxmlformats.org/markup-compatibility/2006" xmlns:p14="http://schemas.microsoft.com/office/powerpoint/2010/main">
    <mc:Choice Requires="p14">
      <p:transition spd="slow" p14:dur="2000" advTm="32244"/>
    </mc:Choice>
    <mc:Fallback xmlns="">
      <p:transition spd="slow" advTm="32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8"/>
                </p:tgtEl>
              </p:cMediaNode>
            </p:audio>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2CA3-B9DA-D82A-499E-791439570DCA}"/>
              </a:ext>
            </a:extLst>
          </p:cNvPr>
          <p:cNvSpPr>
            <a:spLocks noGrp="1"/>
          </p:cNvSpPr>
          <p:nvPr>
            <p:ph type="title"/>
          </p:nvPr>
        </p:nvSpPr>
        <p:spPr/>
        <p:txBody>
          <a:bodyPr/>
          <a:lstStyle/>
          <a:p>
            <a:endParaRPr lang="en-MY"/>
          </a:p>
        </p:txBody>
      </p:sp>
      <p:sp>
        <p:nvSpPr>
          <p:cNvPr id="4" name="Rectangle 3">
            <a:extLst>
              <a:ext uri="{FF2B5EF4-FFF2-40B4-BE49-F238E27FC236}">
                <a16:creationId xmlns:a16="http://schemas.microsoft.com/office/drawing/2014/main" id="{624BE0DF-8F2E-EC3A-71B4-C45F37AB76C4}"/>
              </a:ext>
            </a:extLst>
          </p:cNvPr>
          <p:cNvSpPr/>
          <p:nvPr/>
        </p:nvSpPr>
        <p:spPr>
          <a:xfrm>
            <a:off x="3044877" y="3601023"/>
            <a:ext cx="6697663" cy="1008063"/>
          </a:xfrm>
          <a:prstGeom prst="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Lucida Sans Unicode"/>
                <a:ea typeface="+mn-ea"/>
                <a:cs typeface="+mn-cs"/>
              </a:rPr>
              <a:t>SIMULATION ON COMPELETING STUDENT LEARNING TIME (SLT) IN ITEM 10 OF TABLE 4</a:t>
            </a:r>
            <a:endParaRPr kumimoji="0" lang="en-MY" sz="1800" b="1"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5" name="Content Placeholder 4">
            <a:extLst>
              <a:ext uri="{FF2B5EF4-FFF2-40B4-BE49-F238E27FC236}">
                <a16:creationId xmlns:a16="http://schemas.microsoft.com/office/drawing/2014/main" id="{2CB96B61-B2B2-0D0F-0632-012C6E0B95C3}"/>
              </a:ext>
            </a:extLst>
          </p:cNvPr>
          <p:cNvPicPr>
            <a:picLocks noGrp="1" noChangeAspect="1"/>
          </p:cNvPicPr>
          <p:nvPr>
            <p:ph idx="1"/>
          </p:nvPr>
        </p:nvPicPr>
        <p:blipFill>
          <a:blip r:embed="rId4"/>
          <a:stretch>
            <a:fillRect/>
          </a:stretch>
        </p:blipFill>
        <p:spPr>
          <a:xfrm>
            <a:off x="5020532" y="1103312"/>
            <a:ext cx="2285874" cy="2327276"/>
          </a:xfrm>
          <a:prstGeom prst="rect">
            <a:avLst/>
          </a:prstGeom>
        </p:spPr>
      </p:pic>
      <p:pic>
        <p:nvPicPr>
          <p:cNvPr id="6" name="Audio 5">
            <a:extLst>
              <a:ext uri="{FF2B5EF4-FFF2-40B4-BE49-F238E27FC236}">
                <a16:creationId xmlns:a16="http://schemas.microsoft.com/office/drawing/2014/main" id="{2B9F6C5A-690E-473B-86C2-0200DE571A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4903086"/>
      </p:ext>
    </p:extLst>
  </p:cSld>
  <p:clrMapOvr>
    <a:masterClrMapping/>
  </p:clrMapOvr>
  <mc:AlternateContent xmlns:mc="http://schemas.openxmlformats.org/markup-compatibility/2006" xmlns:p14="http://schemas.microsoft.com/office/powerpoint/2010/main">
    <mc:Choice Requires="p14">
      <p:transition spd="slow" p14:dur="2000" advTm="9013"/>
    </mc:Choice>
    <mc:Fallback xmlns="">
      <p:transition spd="slow" advTm="9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090B-0FE1-D8E0-926A-1DFBC86A8C47}"/>
              </a:ext>
            </a:extLst>
          </p:cNvPr>
          <p:cNvSpPr>
            <a:spLocks noGrp="1"/>
          </p:cNvSpPr>
          <p:nvPr>
            <p:ph type="title"/>
          </p:nvPr>
        </p:nvSpPr>
        <p:spPr/>
        <p:txBody>
          <a:bodyPr vert="horz" lIns="91440" tIns="45720" rIns="91440" bIns="45720" rtlCol="0" anchor="ctr">
            <a:noAutofit/>
          </a:bodyPr>
          <a:lstStyle/>
          <a:p>
            <a:pPr algn="ctr"/>
            <a:r>
              <a:rPr lang="en-MY" sz="3600" b="1"/>
              <a:t>Item 2 of Table 4: Synopsis of the course A</a:t>
            </a:r>
          </a:p>
        </p:txBody>
      </p:sp>
      <p:sp>
        <p:nvSpPr>
          <p:cNvPr id="4" name="Rectangle 3">
            <a:extLst>
              <a:ext uri="{FF2B5EF4-FFF2-40B4-BE49-F238E27FC236}">
                <a16:creationId xmlns:a16="http://schemas.microsoft.com/office/drawing/2014/main" id="{1E272655-9951-0B04-E609-58EE973CE404}"/>
              </a:ext>
            </a:extLst>
          </p:cNvPr>
          <p:cNvSpPr/>
          <p:nvPr/>
        </p:nvSpPr>
        <p:spPr>
          <a:xfrm>
            <a:off x="1481253" y="1727264"/>
            <a:ext cx="8997771" cy="4351338"/>
          </a:xfrm>
          <a:prstGeom prst="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anchor="ctr"/>
          <a:lstStyle/>
          <a:p>
            <a:pPr algn="ctr" fontAlgn="base">
              <a:spcBef>
                <a:spcPct val="0"/>
              </a:spcBef>
              <a:spcAft>
                <a:spcPct val="0"/>
              </a:spcAft>
              <a:defRPr/>
            </a:pPr>
            <a:r>
              <a:rPr kumimoji="0" lang="en-US" sz="1800" b="1" i="0" u="sng" strike="noStrike" kern="1200" cap="none" spc="0" normalizeH="0" baseline="0" noProof="0" dirty="0">
                <a:ln>
                  <a:noFill/>
                </a:ln>
                <a:solidFill>
                  <a:prstClr val="black"/>
                </a:solidFill>
                <a:effectLst/>
                <a:uLnTx/>
                <a:uFillTx/>
                <a:latin typeface="Lucida Sans Unicode"/>
                <a:ea typeface="+mn-ea"/>
                <a:cs typeface="+mn-cs"/>
              </a:rPr>
              <a:t>This six (6) weeks </a:t>
            </a: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course in Year 3 introduces students to various common medical disorders of both acute and chronic illnesses. It </a:t>
            </a:r>
            <a:r>
              <a:rPr kumimoji="0" lang="en-US" sz="1800" b="1" i="0" u="none" strike="noStrike" kern="1200" cap="none" spc="0" normalizeH="0" baseline="0" noProof="0" dirty="0" err="1">
                <a:ln>
                  <a:noFill/>
                </a:ln>
                <a:solidFill>
                  <a:prstClr val="black"/>
                </a:solidFill>
                <a:effectLst/>
                <a:uLnTx/>
                <a:uFillTx/>
                <a:latin typeface="Lucida Sans Unicode"/>
                <a:ea typeface="+mn-ea"/>
                <a:cs typeface="+mn-cs"/>
              </a:rPr>
              <a:t>emphasises</a:t>
            </a: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 on the </a:t>
            </a:r>
            <a:r>
              <a:rPr kumimoji="0" lang="en-US" sz="1800" b="1" i="0" u="none" strike="noStrike" kern="1200" cap="none" spc="0" normalizeH="0" baseline="0" noProof="0" dirty="0" err="1">
                <a:ln>
                  <a:noFill/>
                </a:ln>
                <a:solidFill>
                  <a:prstClr val="black"/>
                </a:solidFill>
                <a:effectLst/>
                <a:uLnTx/>
                <a:uFillTx/>
                <a:latin typeface="Lucida Sans Unicode"/>
                <a:ea typeface="+mn-ea"/>
                <a:cs typeface="+mn-cs"/>
              </a:rPr>
              <a:t>aetiology</a:t>
            </a: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 risk factors, symptoms and signs. It also provides students with skills to take clinical history, perform physical examinations, and identify required initial basic investigations. The teaching, learning, and training will be conducted at the clinical learning site, seminar room and Hospital </a:t>
            </a:r>
            <a:r>
              <a:rPr lang="en-US" b="1" dirty="0">
                <a:solidFill>
                  <a:prstClr val="black"/>
                </a:solidFill>
                <a:latin typeface="Lucida Sans Unicode"/>
              </a:rPr>
              <a:t>A's</a:t>
            </a: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 Medical Department. The teaching and learning methodology includes lectures, seminars, skill lab sessions, case based learning and clinical  placements for Ward rounds, ward work, bed-side teaching, on calls and attending outpatient clinics</a:t>
            </a:r>
            <a:r>
              <a:rPr lang="en-US" b="1" dirty="0">
                <a:solidFill>
                  <a:prstClr val="black"/>
                </a:solidFill>
                <a:latin typeface="Lucida Sans Unicode"/>
              </a:rPr>
              <a:t>.</a:t>
            </a: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 Students will be assessed at the end of this posting by a theory (OBA &amp; KFQ) and performance examination (OSCE &amp; LC). The student must submit a logbook and a case write-up as part of the continuous assessment.</a:t>
            </a:r>
            <a:endParaRPr kumimoji="0" lang="en-MY" sz="1800" b="1"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5" name="Content Placeholder 4">
            <a:extLst>
              <a:ext uri="{FF2B5EF4-FFF2-40B4-BE49-F238E27FC236}">
                <a16:creationId xmlns:a16="http://schemas.microsoft.com/office/drawing/2014/main" id="{3DDBB15D-1146-B0A3-C6D1-F677DB642DA0}"/>
              </a:ext>
            </a:extLst>
          </p:cNvPr>
          <p:cNvPicPr>
            <a:picLocks noGrp="1" noChangeAspect="1"/>
          </p:cNvPicPr>
          <p:nvPr>
            <p:ph idx="1"/>
          </p:nvPr>
        </p:nvPicPr>
        <p:blipFill>
          <a:blip r:embed="rId4"/>
          <a:stretch>
            <a:fillRect/>
          </a:stretch>
        </p:blipFill>
        <p:spPr>
          <a:xfrm>
            <a:off x="10778239" y="442504"/>
            <a:ext cx="1151121" cy="1170804"/>
          </a:xfrm>
          <a:prstGeom prst="rect">
            <a:avLst/>
          </a:prstGeom>
        </p:spPr>
      </p:pic>
      <p:pic>
        <p:nvPicPr>
          <p:cNvPr id="23" name="Audio 22">
            <a:extLst>
              <a:ext uri="{FF2B5EF4-FFF2-40B4-BE49-F238E27FC236}">
                <a16:creationId xmlns:a16="http://schemas.microsoft.com/office/drawing/2014/main" id="{86163D15-8C16-E85F-66BB-38524FEE1B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69603674"/>
      </p:ext>
    </p:extLst>
  </p:cSld>
  <p:clrMapOvr>
    <a:masterClrMapping/>
  </p:clrMapOvr>
  <mc:AlternateContent xmlns:mc="http://schemas.openxmlformats.org/markup-compatibility/2006" xmlns:p14="http://schemas.microsoft.com/office/powerpoint/2010/main">
    <mc:Choice Requires="p14">
      <p:transition spd="slow" p14:dur="2000" advTm="76810"/>
    </mc:Choice>
    <mc:Fallback xmlns="">
      <p:transition spd="slow" advTm="76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2C71-C98C-4405-91B2-88D908DE4227}"/>
              </a:ext>
            </a:extLst>
          </p:cNvPr>
          <p:cNvSpPr>
            <a:spLocks noGrp="1"/>
          </p:cNvSpPr>
          <p:nvPr>
            <p:ph type="title"/>
          </p:nvPr>
        </p:nvSpPr>
        <p:spPr/>
        <p:txBody>
          <a:bodyPr/>
          <a:lstStyle/>
          <a:p>
            <a:endParaRPr lang="en-GB"/>
          </a:p>
        </p:txBody>
      </p:sp>
      <p:sp>
        <p:nvSpPr>
          <p:cNvPr id="10" name="Rounded Rectangle 8">
            <a:extLst>
              <a:ext uri="{FF2B5EF4-FFF2-40B4-BE49-F238E27FC236}">
                <a16:creationId xmlns:a16="http://schemas.microsoft.com/office/drawing/2014/main" id="{ED21B1CA-1005-4691-84B8-DCC698BEDCAA}"/>
              </a:ext>
            </a:extLst>
          </p:cNvPr>
          <p:cNvSpPr/>
          <p:nvPr/>
        </p:nvSpPr>
        <p:spPr>
          <a:xfrm>
            <a:off x="4098469" y="1909090"/>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12" name="Rounded Rectangle 8">
            <a:extLst>
              <a:ext uri="{FF2B5EF4-FFF2-40B4-BE49-F238E27FC236}">
                <a16:creationId xmlns:a16="http://schemas.microsoft.com/office/drawing/2014/main" id="{190B35C7-0E80-4837-8243-38D4E1B72B1E}"/>
              </a:ext>
            </a:extLst>
          </p:cNvPr>
          <p:cNvSpPr/>
          <p:nvPr/>
        </p:nvSpPr>
        <p:spPr>
          <a:xfrm>
            <a:off x="4404091" y="2195232"/>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3" name="Rounded Rectangle 8">
            <a:extLst>
              <a:ext uri="{FF2B5EF4-FFF2-40B4-BE49-F238E27FC236}">
                <a16:creationId xmlns:a16="http://schemas.microsoft.com/office/drawing/2014/main" id="{19528271-74A4-49B3-912A-9BFA55304A20}"/>
              </a:ext>
            </a:extLst>
          </p:cNvPr>
          <p:cNvSpPr/>
          <p:nvPr/>
        </p:nvSpPr>
        <p:spPr>
          <a:xfrm>
            <a:off x="7605699" y="1918154"/>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14" name="Rounded Rectangle 8">
            <a:extLst>
              <a:ext uri="{FF2B5EF4-FFF2-40B4-BE49-F238E27FC236}">
                <a16:creationId xmlns:a16="http://schemas.microsoft.com/office/drawing/2014/main" id="{3102F815-D506-45BC-91E8-9E07B150A97A}"/>
              </a:ext>
            </a:extLst>
          </p:cNvPr>
          <p:cNvSpPr/>
          <p:nvPr/>
        </p:nvSpPr>
        <p:spPr>
          <a:xfrm>
            <a:off x="7605699" y="2195232"/>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8" name="Rounded Rectangle 8">
            <a:extLst>
              <a:ext uri="{FF2B5EF4-FFF2-40B4-BE49-F238E27FC236}">
                <a16:creationId xmlns:a16="http://schemas.microsoft.com/office/drawing/2014/main" id="{057F5DB1-9A79-47B0-AECD-296C7F4E0A97}"/>
              </a:ext>
            </a:extLst>
          </p:cNvPr>
          <p:cNvSpPr/>
          <p:nvPr/>
        </p:nvSpPr>
        <p:spPr>
          <a:xfrm>
            <a:off x="4727966" y="2767672"/>
            <a:ext cx="312908" cy="2843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25" name="Content Placeholder 4">
            <a:extLst>
              <a:ext uri="{FF2B5EF4-FFF2-40B4-BE49-F238E27FC236}">
                <a16:creationId xmlns:a16="http://schemas.microsoft.com/office/drawing/2014/main" id="{0CE9CBD9-1CA1-41C3-927A-2A4F01C59EAF}"/>
              </a:ext>
            </a:extLst>
          </p:cNvPr>
          <p:cNvPicPr>
            <a:picLocks noChangeAspect="1"/>
          </p:cNvPicPr>
          <p:nvPr/>
        </p:nvPicPr>
        <p:blipFill rotWithShape="1">
          <a:blip r:embed="rId6"/>
          <a:srcRect l="30159" t="32095" r="33817" b="18122"/>
          <a:stretch/>
        </p:blipFill>
        <p:spPr>
          <a:xfrm>
            <a:off x="7119013" y="267825"/>
            <a:ext cx="3631407" cy="2822852"/>
          </a:xfrm>
          <a:prstGeom prst="rect">
            <a:avLst/>
          </a:prstGeom>
          <a:ln w="38100">
            <a:solidFill>
              <a:schemeClr val="accent6">
                <a:lumMod val="75000"/>
              </a:schemeClr>
            </a:solidFill>
          </a:ln>
        </p:spPr>
      </p:pic>
      <p:sp>
        <p:nvSpPr>
          <p:cNvPr id="36" name="Rounded Rectangle 8">
            <a:extLst>
              <a:ext uri="{FF2B5EF4-FFF2-40B4-BE49-F238E27FC236}">
                <a16:creationId xmlns:a16="http://schemas.microsoft.com/office/drawing/2014/main" id="{2020FA79-0732-4371-8DCD-946B5F192993}"/>
              </a:ext>
            </a:extLst>
          </p:cNvPr>
          <p:cNvSpPr/>
          <p:nvPr/>
        </p:nvSpPr>
        <p:spPr>
          <a:xfrm>
            <a:off x="5006889" y="3495203"/>
            <a:ext cx="467504" cy="35169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7" name="Rounded Rectangle 8">
            <a:extLst>
              <a:ext uri="{FF2B5EF4-FFF2-40B4-BE49-F238E27FC236}">
                <a16:creationId xmlns:a16="http://schemas.microsoft.com/office/drawing/2014/main" id="{00B4DDB6-E7C6-4C38-9D7F-6BCB2170BD23}"/>
              </a:ext>
            </a:extLst>
          </p:cNvPr>
          <p:cNvSpPr/>
          <p:nvPr/>
        </p:nvSpPr>
        <p:spPr>
          <a:xfrm>
            <a:off x="5029782" y="5005549"/>
            <a:ext cx="467504" cy="2683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8" name="Rounded Rectangle 8">
            <a:extLst>
              <a:ext uri="{FF2B5EF4-FFF2-40B4-BE49-F238E27FC236}">
                <a16:creationId xmlns:a16="http://schemas.microsoft.com/office/drawing/2014/main" id="{04AAF51A-E6AD-4309-9A62-73005BE232B6}"/>
              </a:ext>
            </a:extLst>
          </p:cNvPr>
          <p:cNvSpPr/>
          <p:nvPr/>
        </p:nvSpPr>
        <p:spPr>
          <a:xfrm>
            <a:off x="4991008" y="3887485"/>
            <a:ext cx="467504" cy="37699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9" name="Rounded Rectangle 8">
            <a:extLst>
              <a:ext uri="{FF2B5EF4-FFF2-40B4-BE49-F238E27FC236}">
                <a16:creationId xmlns:a16="http://schemas.microsoft.com/office/drawing/2014/main" id="{74760DA6-F374-4AD8-9090-94F6E5233AF3}"/>
              </a:ext>
            </a:extLst>
          </p:cNvPr>
          <p:cNvSpPr/>
          <p:nvPr/>
        </p:nvSpPr>
        <p:spPr>
          <a:xfrm>
            <a:off x="5008217" y="4269937"/>
            <a:ext cx="467504" cy="27318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0" name="Rounded Rectangle 8">
            <a:extLst>
              <a:ext uri="{FF2B5EF4-FFF2-40B4-BE49-F238E27FC236}">
                <a16:creationId xmlns:a16="http://schemas.microsoft.com/office/drawing/2014/main" id="{31CE819E-2931-4E3F-9409-72AC812C3E08}"/>
              </a:ext>
            </a:extLst>
          </p:cNvPr>
          <p:cNvSpPr/>
          <p:nvPr/>
        </p:nvSpPr>
        <p:spPr>
          <a:xfrm>
            <a:off x="5006889" y="4637743"/>
            <a:ext cx="467504" cy="27318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6" name="Picture 5">
            <a:extLst>
              <a:ext uri="{FF2B5EF4-FFF2-40B4-BE49-F238E27FC236}">
                <a16:creationId xmlns:a16="http://schemas.microsoft.com/office/drawing/2014/main" id="{009728D8-C53D-C586-E92A-E0994CC22424}"/>
              </a:ext>
            </a:extLst>
          </p:cNvPr>
          <p:cNvPicPr>
            <a:picLocks noChangeAspect="1"/>
          </p:cNvPicPr>
          <p:nvPr/>
        </p:nvPicPr>
        <p:blipFill>
          <a:blip r:embed="rId7"/>
          <a:stretch>
            <a:fillRect/>
          </a:stretch>
        </p:blipFill>
        <p:spPr>
          <a:xfrm>
            <a:off x="10883692" y="337598"/>
            <a:ext cx="940216" cy="956292"/>
          </a:xfrm>
          <a:prstGeom prst="rect">
            <a:avLst/>
          </a:prstGeom>
        </p:spPr>
      </p:pic>
      <p:pic>
        <p:nvPicPr>
          <p:cNvPr id="21" name="Picture 20">
            <a:extLst>
              <a:ext uri="{FF2B5EF4-FFF2-40B4-BE49-F238E27FC236}">
                <a16:creationId xmlns:a16="http://schemas.microsoft.com/office/drawing/2014/main" id="{DA185EFE-4863-05BE-7189-FDC05302C4BA}"/>
              </a:ext>
            </a:extLst>
          </p:cNvPr>
          <p:cNvPicPr>
            <a:picLocks noChangeAspect="1"/>
          </p:cNvPicPr>
          <p:nvPr/>
        </p:nvPicPr>
        <p:blipFill>
          <a:blip r:embed="rId8"/>
          <a:stretch>
            <a:fillRect/>
          </a:stretch>
        </p:blipFill>
        <p:spPr>
          <a:xfrm>
            <a:off x="240233" y="365125"/>
            <a:ext cx="6745509" cy="4957703"/>
          </a:xfrm>
          <a:prstGeom prst="rect">
            <a:avLst/>
          </a:prstGeom>
        </p:spPr>
      </p:pic>
      <p:sp>
        <p:nvSpPr>
          <p:cNvPr id="3" name="Rectangle 2"/>
          <p:cNvSpPr/>
          <p:nvPr/>
        </p:nvSpPr>
        <p:spPr>
          <a:xfrm>
            <a:off x="4991008" y="2672862"/>
            <a:ext cx="337130" cy="2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48</a:t>
            </a:r>
          </a:p>
        </p:txBody>
      </p:sp>
      <p:sp>
        <p:nvSpPr>
          <p:cNvPr id="19" name="Rectangle 18"/>
          <p:cNvSpPr/>
          <p:nvPr/>
        </p:nvSpPr>
        <p:spPr>
          <a:xfrm>
            <a:off x="1055845" y="2389604"/>
            <a:ext cx="1255093" cy="206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Bedside teaching (Presenter)</a:t>
            </a:r>
          </a:p>
        </p:txBody>
      </p:sp>
      <p:sp>
        <p:nvSpPr>
          <p:cNvPr id="20" name="Rectangle 19"/>
          <p:cNvSpPr/>
          <p:nvPr/>
        </p:nvSpPr>
        <p:spPr>
          <a:xfrm>
            <a:off x="3675185" y="2381930"/>
            <a:ext cx="193431" cy="220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p>
        </p:txBody>
      </p:sp>
      <p:sp>
        <p:nvSpPr>
          <p:cNvPr id="22" name="Rectangle 21"/>
          <p:cNvSpPr/>
          <p:nvPr/>
        </p:nvSpPr>
        <p:spPr>
          <a:xfrm>
            <a:off x="4976938" y="2376326"/>
            <a:ext cx="337130" cy="2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 name="Rectangle 22"/>
          <p:cNvSpPr/>
          <p:nvPr/>
        </p:nvSpPr>
        <p:spPr>
          <a:xfrm>
            <a:off x="1445366" y="2636615"/>
            <a:ext cx="717545" cy="157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(Attendee)</a:t>
            </a:r>
          </a:p>
        </p:txBody>
      </p:sp>
      <p:sp>
        <p:nvSpPr>
          <p:cNvPr id="24" name="Rectangle 23"/>
          <p:cNvSpPr/>
          <p:nvPr/>
        </p:nvSpPr>
        <p:spPr>
          <a:xfrm>
            <a:off x="4976938" y="2376326"/>
            <a:ext cx="337130" cy="2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4</a:t>
            </a:r>
          </a:p>
        </p:txBody>
      </p:sp>
      <p:pic>
        <p:nvPicPr>
          <p:cNvPr id="26" name="Content Placeholder 3"/>
          <p:cNvPicPr>
            <a:picLocks noGrp="1" noChangeAspect="1"/>
          </p:cNvPicPr>
          <p:nvPr>
            <p:ph idx="1"/>
          </p:nvPr>
        </p:nvPicPr>
        <p:blipFill rotWithShape="1">
          <a:blip r:embed="rId9"/>
          <a:srcRect l="27613" t="18222" r="34239" b="10903"/>
          <a:stretch/>
        </p:blipFill>
        <p:spPr>
          <a:xfrm>
            <a:off x="7119012" y="3131443"/>
            <a:ext cx="3631407" cy="3644667"/>
          </a:xfrm>
          <a:prstGeom prst="rect">
            <a:avLst/>
          </a:prstGeom>
          <a:ln w="38100">
            <a:solidFill>
              <a:schemeClr val="accent6">
                <a:lumMod val="75000"/>
              </a:schemeClr>
            </a:solidFill>
          </a:ln>
        </p:spPr>
      </p:pic>
      <p:pic>
        <p:nvPicPr>
          <p:cNvPr id="35" name="Audio 34">
            <a:extLst>
              <a:ext uri="{FF2B5EF4-FFF2-40B4-BE49-F238E27FC236}">
                <a16:creationId xmlns:a16="http://schemas.microsoft.com/office/drawing/2014/main" id="{3F6BEF42-3851-3CCF-3469-E806BA8E88E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733496275"/>
      </p:ext>
    </p:extLst>
  </p:cSld>
  <p:clrMapOvr>
    <a:masterClrMapping/>
  </p:clrMapOvr>
  <mc:AlternateContent xmlns:mc="http://schemas.openxmlformats.org/markup-compatibility/2006" xmlns:p14="http://schemas.microsoft.com/office/powerpoint/2010/main">
    <mc:Choice Requires="p14">
      <p:transition spd="slow" p14:dur="2000" advTm="18666"/>
    </mc:Choice>
    <mc:Fallback xmlns="">
      <p:transition spd="slow" advTm="18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nodePh="1">
                                  <p:stCondLst>
                                    <p:cond delay="0"/>
                                  </p:stCondLst>
                                  <p:endCondLst>
                                    <p:cond evt="begin" delay="0">
                                      <p:tn val="16"/>
                                    </p:cond>
                                  </p:end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nodePh="1">
                                  <p:stCondLst>
                                    <p:cond delay="0"/>
                                  </p:stCondLst>
                                  <p:endCondLst>
                                    <p:cond evt="begin" delay="0">
                                      <p:tn val="21"/>
                                    </p:cond>
                                  </p:end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nodePh="1">
                                  <p:stCondLst>
                                    <p:cond delay="0"/>
                                  </p:stCondLst>
                                  <p:endCondLst>
                                    <p:cond evt="begin" delay="0">
                                      <p:tn val="26"/>
                                    </p:cond>
                                  </p:end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nodePh="1">
                                  <p:stCondLst>
                                    <p:cond delay="0"/>
                                  </p:stCondLst>
                                  <p:endCondLst>
                                    <p:cond evt="begin" delay="0">
                                      <p:tn val="31"/>
                                    </p:cond>
                                  </p:end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nodePh="1">
                                  <p:stCondLst>
                                    <p:cond delay="0"/>
                                  </p:stCondLst>
                                  <p:endCondLst>
                                    <p:cond evt="begin" delay="0">
                                      <p:tn val="36"/>
                                    </p:cond>
                                  </p:end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35"/>
                </p:tgtEl>
              </p:cMediaNode>
            </p:audio>
          </p:childTnLst>
        </p:cTn>
      </p:par>
    </p:tnLst>
    <p:bldLst>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9E07-C97A-EDDE-0E7D-08D44AC99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5910B-E932-B99D-C485-8FA62F5EA920}"/>
              </a:ext>
            </a:extLst>
          </p:cNvPr>
          <p:cNvSpPr>
            <a:spLocks noGrp="1"/>
          </p:cNvSpPr>
          <p:nvPr>
            <p:ph type="title"/>
          </p:nvPr>
        </p:nvSpPr>
        <p:spPr/>
        <p:txBody>
          <a:bodyPr/>
          <a:lstStyle/>
          <a:p>
            <a:endParaRPr lang="en-GB" dirty="0"/>
          </a:p>
        </p:txBody>
      </p:sp>
      <p:sp>
        <p:nvSpPr>
          <p:cNvPr id="13" name="Rounded Rectangle 8">
            <a:extLst>
              <a:ext uri="{FF2B5EF4-FFF2-40B4-BE49-F238E27FC236}">
                <a16:creationId xmlns:a16="http://schemas.microsoft.com/office/drawing/2014/main" id="{EE92CA2C-695A-8E55-CC61-52AA471F7A23}"/>
              </a:ext>
            </a:extLst>
          </p:cNvPr>
          <p:cNvSpPr/>
          <p:nvPr/>
        </p:nvSpPr>
        <p:spPr>
          <a:xfrm>
            <a:off x="7580477" y="1406935"/>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28" name="Content Placeholder 6">
            <a:extLst>
              <a:ext uri="{FF2B5EF4-FFF2-40B4-BE49-F238E27FC236}">
                <a16:creationId xmlns:a16="http://schemas.microsoft.com/office/drawing/2014/main" id="{427374CD-7B10-41E9-B6B4-3D367A4A9D6C}"/>
              </a:ext>
            </a:extLst>
          </p:cNvPr>
          <p:cNvPicPr>
            <a:picLocks noChangeAspect="1"/>
          </p:cNvPicPr>
          <p:nvPr/>
        </p:nvPicPr>
        <p:blipFill rotWithShape="1">
          <a:blip r:embed="rId6"/>
          <a:srcRect l="31002" t="28842" r="31566" b="28379"/>
          <a:stretch/>
        </p:blipFill>
        <p:spPr>
          <a:xfrm>
            <a:off x="6096000" y="3057759"/>
            <a:ext cx="4584980" cy="2947488"/>
          </a:xfrm>
          <a:prstGeom prst="rect">
            <a:avLst/>
          </a:prstGeom>
          <a:ln w="28575">
            <a:solidFill>
              <a:schemeClr val="accent6">
                <a:lumMod val="60000"/>
                <a:lumOff val="40000"/>
              </a:schemeClr>
            </a:solidFill>
          </a:ln>
        </p:spPr>
      </p:pic>
      <p:sp>
        <p:nvSpPr>
          <p:cNvPr id="42" name="Rounded Rectangle 8">
            <a:extLst>
              <a:ext uri="{FF2B5EF4-FFF2-40B4-BE49-F238E27FC236}">
                <a16:creationId xmlns:a16="http://schemas.microsoft.com/office/drawing/2014/main" id="{52E74A16-5AFE-4F67-9443-57BD8C9C69D9}"/>
              </a:ext>
            </a:extLst>
          </p:cNvPr>
          <p:cNvSpPr/>
          <p:nvPr/>
        </p:nvSpPr>
        <p:spPr>
          <a:xfrm>
            <a:off x="1878724" y="3169151"/>
            <a:ext cx="2133601" cy="247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*Seminar as presenter </a:t>
            </a:r>
          </a:p>
        </p:txBody>
      </p:sp>
      <p:sp>
        <p:nvSpPr>
          <p:cNvPr id="43" name="Rectangle 42">
            <a:extLst>
              <a:ext uri="{FF2B5EF4-FFF2-40B4-BE49-F238E27FC236}">
                <a16:creationId xmlns:a16="http://schemas.microsoft.com/office/drawing/2014/main" id="{86EB4506-E020-4CC9-A84D-2457AB976711}"/>
              </a:ext>
            </a:extLst>
          </p:cNvPr>
          <p:cNvSpPr/>
          <p:nvPr/>
        </p:nvSpPr>
        <p:spPr>
          <a:xfrm>
            <a:off x="974906" y="3810774"/>
            <a:ext cx="3941236" cy="675249"/>
          </a:xfrm>
          <a:prstGeom prst="rect">
            <a:avLst/>
          </a:prstGeom>
          <a:noFill/>
          <a:ln w="38100">
            <a:solidFill>
              <a:schemeClr val="accent2"/>
            </a:solidFill>
          </a:ln>
        </p:spPr>
        <p:txBody>
          <a:bodyPr wrap="square">
            <a:spAutoFit/>
          </a:bodyPr>
          <a:lstStyle/>
          <a:p>
            <a:pPr>
              <a:lnSpc>
                <a:spcPct val="107000"/>
              </a:lnSpc>
              <a:spcAft>
                <a:spcPts val="800"/>
              </a:spcAft>
            </a:pPr>
            <a:r>
              <a:rPr lang="en-MY" sz="1200" b="1" dirty="0">
                <a:latin typeface="Arial" panose="020B0604020202020204" pitchFamily="34" charset="0"/>
                <a:ea typeface="Calibri" panose="020F0502020204030204" pitchFamily="34" charset="0"/>
                <a:cs typeface="Times New Roman" panose="02020603050405020304" pitchFamily="18" charset="0"/>
              </a:rPr>
              <a:t>* Each student in each group presents for 15 minutes (0.25H), therefore the independent learning is 0.25H x 4 IL = 1 hour</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4D87256-34B7-8F3F-851B-4E50BEB7BABA}"/>
              </a:ext>
            </a:extLst>
          </p:cNvPr>
          <p:cNvPicPr>
            <a:picLocks noChangeAspect="1"/>
          </p:cNvPicPr>
          <p:nvPr/>
        </p:nvPicPr>
        <p:blipFill>
          <a:blip r:embed="rId7"/>
          <a:stretch>
            <a:fillRect/>
          </a:stretch>
        </p:blipFill>
        <p:spPr>
          <a:xfrm>
            <a:off x="10883692" y="337598"/>
            <a:ext cx="940216" cy="956292"/>
          </a:xfrm>
          <a:prstGeom prst="rect">
            <a:avLst/>
          </a:prstGeom>
        </p:spPr>
      </p:pic>
      <p:pic>
        <p:nvPicPr>
          <p:cNvPr id="21" name="Picture 20">
            <a:extLst>
              <a:ext uri="{FF2B5EF4-FFF2-40B4-BE49-F238E27FC236}">
                <a16:creationId xmlns:a16="http://schemas.microsoft.com/office/drawing/2014/main" id="{CDA5B79E-DC1E-6B39-6BB4-B51482E64504}"/>
              </a:ext>
            </a:extLst>
          </p:cNvPr>
          <p:cNvPicPr>
            <a:picLocks noChangeAspect="1"/>
          </p:cNvPicPr>
          <p:nvPr/>
        </p:nvPicPr>
        <p:blipFill>
          <a:blip r:embed="rId8"/>
          <a:stretch>
            <a:fillRect/>
          </a:stretch>
        </p:blipFill>
        <p:spPr>
          <a:xfrm>
            <a:off x="507123" y="1486894"/>
            <a:ext cx="10846677" cy="1202111"/>
          </a:xfrm>
          <a:prstGeom prst="rect">
            <a:avLst/>
          </a:prstGeom>
        </p:spPr>
      </p:pic>
      <p:pic>
        <p:nvPicPr>
          <p:cNvPr id="8" name="Audio 7">
            <a:extLst>
              <a:ext uri="{FF2B5EF4-FFF2-40B4-BE49-F238E27FC236}">
                <a16:creationId xmlns:a16="http://schemas.microsoft.com/office/drawing/2014/main" id="{EB4C9E3D-E154-74EE-B7F4-05E5D48A348C}"/>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400747983"/>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spd="slow" advTm="23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8"/>
                </p:tgtEl>
              </p:cMediaNode>
            </p:audio>
          </p:childTnLst>
        </p:cTn>
      </p:par>
    </p:tnLst>
    <p:bldLst>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6F99D-5992-8363-DF70-A8B74B909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EA041-4A39-A017-DC5F-91B2C8F29BED}"/>
              </a:ext>
            </a:extLst>
          </p:cNvPr>
          <p:cNvSpPr>
            <a:spLocks noGrp="1"/>
          </p:cNvSpPr>
          <p:nvPr>
            <p:ph type="title"/>
          </p:nvPr>
        </p:nvSpPr>
        <p:spPr/>
        <p:txBody>
          <a:bodyPr/>
          <a:lstStyle/>
          <a:p>
            <a:endParaRPr lang="en-GB" dirty="0"/>
          </a:p>
        </p:txBody>
      </p:sp>
      <p:sp>
        <p:nvSpPr>
          <p:cNvPr id="13" name="Rounded Rectangle 8">
            <a:extLst>
              <a:ext uri="{FF2B5EF4-FFF2-40B4-BE49-F238E27FC236}">
                <a16:creationId xmlns:a16="http://schemas.microsoft.com/office/drawing/2014/main" id="{D1E5BE61-D9ED-9E07-D12A-3082B35E4D2D}"/>
              </a:ext>
            </a:extLst>
          </p:cNvPr>
          <p:cNvSpPr/>
          <p:nvPr/>
        </p:nvSpPr>
        <p:spPr>
          <a:xfrm>
            <a:off x="7580477" y="1406935"/>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5" name="Picture 14">
            <a:extLst>
              <a:ext uri="{FF2B5EF4-FFF2-40B4-BE49-F238E27FC236}">
                <a16:creationId xmlns:a16="http://schemas.microsoft.com/office/drawing/2014/main" id="{CC22BCD2-85FE-9E65-09DB-7B9C840F9810}"/>
              </a:ext>
            </a:extLst>
          </p:cNvPr>
          <p:cNvPicPr>
            <a:picLocks noChangeAspect="1"/>
          </p:cNvPicPr>
          <p:nvPr/>
        </p:nvPicPr>
        <p:blipFill>
          <a:blip r:embed="rId6"/>
          <a:stretch>
            <a:fillRect/>
          </a:stretch>
        </p:blipFill>
        <p:spPr>
          <a:xfrm>
            <a:off x="10883692" y="337598"/>
            <a:ext cx="940216" cy="956292"/>
          </a:xfrm>
          <a:prstGeom prst="rect">
            <a:avLst/>
          </a:prstGeom>
        </p:spPr>
      </p:pic>
      <p:pic>
        <p:nvPicPr>
          <p:cNvPr id="3" name="Picture 2">
            <a:extLst>
              <a:ext uri="{FF2B5EF4-FFF2-40B4-BE49-F238E27FC236}">
                <a16:creationId xmlns:a16="http://schemas.microsoft.com/office/drawing/2014/main" id="{8ED339FB-FAE0-7363-3634-DF7D9947829C}"/>
              </a:ext>
            </a:extLst>
          </p:cNvPr>
          <p:cNvPicPr>
            <a:picLocks noChangeAspect="1"/>
          </p:cNvPicPr>
          <p:nvPr/>
        </p:nvPicPr>
        <p:blipFill>
          <a:blip r:embed="rId7"/>
          <a:stretch>
            <a:fillRect/>
          </a:stretch>
        </p:blipFill>
        <p:spPr>
          <a:xfrm>
            <a:off x="739346" y="604373"/>
            <a:ext cx="6457457" cy="3646352"/>
          </a:xfrm>
          <a:prstGeom prst="rect">
            <a:avLst/>
          </a:prstGeom>
        </p:spPr>
      </p:pic>
      <p:pic>
        <p:nvPicPr>
          <p:cNvPr id="4" name="Picture 3">
            <a:extLst>
              <a:ext uri="{FF2B5EF4-FFF2-40B4-BE49-F238E27FC236}">
                <a16:creationId xmlns:a16="http://schemas.microsoft.com/office/drawing/2014/main" id="{8BE24E3A-CC4C-A50B-9BEC-338614AB73A4}"/>
              </a:ext>
            </a:extLst>
          </p:cNvPr>
          <p:cNvPicPr>
            <a:picLocks noChangeAspect="1"/>
          </p:cNvPicPr>
          <p:nvPr/>
        </p:nvPicPr>
        <p:blipFill>
          <a:blip r:embed="rId8"/>
          <a:stretch>
            <a:fillRect/>
          </a:stretch>
        </p:blipFill>
        <p:spPr>
          <a:xfrm>
            <a:off x="3968074" y="4250725"/>
            <a:ext cx="3321037" cy="2477749"/>
          </a:xfrm>
          <a:prstGeom prst="rect">
            <a:avLst/>
          </a:prstGeom>
          <a:ln w="38100">
            <a:noFill/>
          </a:ln>
        </p:spPr>
      </p:pic>
      <p:grpSp>
        <p:nvGrpSpPr>
          <p:cNvPr id="5" name="Group 4">
            <a:extLst>
              <a:ext uri="{FF2B5EF4-FFF2-40B4-BE49-F238E27FC236}">
                <a16:creationId xmlns:a16="http://schemas.microsoft.com/office/drawing/2014/main" id="{32F47D79-E825-D0CA-3B35-886128362075}"/>
              </a:ext>
            </a:extLst>
          </p:cNvPr>
          <p:cNvGrpSpPr/>
          <p:nvPr/>
        </p:nvGrpSpPr>
        <p:grpSpPr>
          <a:xfrm>
            <a:off x="7672951" y="1519880"/>
            <a:ext cx="3779704" cy="4102443"/>
            <a:chOff x="408470" y="681037"/>
            <a:chExt cx="6499089" cy="5628173"/>
          </a:xfrm>
        </p:grpSpPr>
        <p:pic>
          <p:nvPicPr>
            <p:cNvPr id="6" name="Picture 5">
              <a:extLst>
                <a:ext uri="{FF2B5EF4-FFF2-40B4-BE49-F238E27FC236}">
                  <a16:creationId xmlns:a16="http://schemas.microsoft.com/office/drawing/2014/main" id="{1F58A210-E16A-3338-1424-03ABF25B777B}"/>
                </a:ext>
              </a:extLst>
            </p:cNvPr>
            <p:cNvPicPr>
              <a:picLocks noChangeAspect="1"/>
            </p:cNvPicPr>
            <p:nvPr/>
          </p:nvPicPr>
          <p:blipFill>
            <a:blip r:embed="rId9"/>
            <a:stretch>
              <a:fillRect/>
            </a:stretch>
          </p:blipFill>
          <p:spPr>
            <a:xfrm>
              <a:off x="408470" y="681037"/>
              <a:ext cx="6499089" cy="5628173"/>
            </a:xfrm>
            <a:prstGeom prst="rect">
              <a:avLst/>
            </a:prstGeom>
          </p:spPr>
        </p:pic>
        <p:sp>
          <p:nvSpPr>
            <p:cNvPr id="7" name="Rounded Rectangle 8">
              <a:extLst>
                <a:ext uri="{FF2B5EF4-FFF2-40B4-BE49-F238E27FC236}">
                  <a16:creationId xmlns:a16="http://schemas.microsoft.com/office/drawing/2014/main" id="{D9988B6E-9F53-856D-B445-BF968163DBAD}"/>
                </a:ext>
              </a:extLst>
            </p:cNvPr>
            <p:cNvSpPr/>
            <p:nvPr/>
          </p:nvSpPr>
          <p:spPr>
            <a:xfrm>
              <a:off x="4676797" y="1015027"/>
              <a:ext cx="1296099" cy="47971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8" name="Rounded Rectangle 7">
            <a:extLst>
              <a:ext uri="{FF2B5EF4-FFF2-40B4-BE49-F238E27FC236}">
                <a16:creationId xmlns:a16="http://schemas.microsoft.com/office/drawing/2014/main" id="{662876E6-B089-2F60-602E-43A48CACA154}"/>
              </a:ext>
            </a:extLst>
          </p:cNvPr>
          <p:cNvSpPr/>
          <p:nvPr/>
        </p:nvSpPr>
        <p:spPr>
          <a:xfrm>
            <a:off x="647038" y="1136822"/>
            <a:ext cx="6549765" cy="553866"/>
          </a:xfrm>
          <a:prstGeom prst="round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F9AA1EA-DFC5-E1CD-8E97-D208B4C9F3AF}"/>
              </a:ext>
            </a:extLst>
          </p:cNvPr>
          <p:cNvSpPr/>
          <p:nvPr/>
        </p:nvSpPr>
        <p:spPr>
          <a:xfrm>
            <a:off x="3968074" y="5375189"/>
            <a:ext cx="3321037" cy="1062681"/>
          </a:xfrm>
          <a:prstGeom prst="round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DBE3B-3E0A-F5C1-4444-39A3C9B455FC}"/>
              </a:ext>
            </a:extLst>
          </p:cNvPr>
          <p:cNvSpPr/>
          <p:nvPr/>
        </p:nvSpPr>
        <p:spPr>
          <a:xfrm>
            <a:off x="707226" y="2223137"/>
            <a:ext cx="6521695" cy="461665"/>
          </a:xfrm>
          <a:prstGeom prst="rect">
            <a:avLst/>
          </a:prstGeom>
          <a:solidFill>
            <a:schemeClr val="accent2"/>
          </a:solidFill>
          <a:ln w="38100">
            <a:solidFill>
              <a:schemeClr val="accent6">
                <a:lumMod val="60000"/>
                <a:lumOff val="40000"/>
              </a:schemeClr>
            </a:solidFill>
          </a:ln>
        </p:spPr>
        <p:txBody>
          <a:bodyPr wrap="square">
            <a:spAutoFit/>
          </a:bodyPr>
          <a:lstStyle/>
          <a:p>
            <a:r>
              <a:rPr lang="en-MY" sz="1200" b="1" dirty="0">
                <a:latin typeface="Calibri" panose="020F0502020204030204" pitchFamily="34" charset="0"/>
                <a:ea typeface="Calibri" panose="020F0502020204030204" pitchFamily="34" charset="0"/>
                <a:cs typeface="Times New Roman" panose="02020603050405020304" pitchFamily="18" charset="0"/>
              </a:rPr>
              <a:t>* </a:t>
            </a:r>
            <a:r>
              <a:rPr lang="en-MY" sz="1200" b="1" dirty="0">
                <a:latin typeface="Arial" panose="020B0604020202020204" pitchFamily="34" charset="0"/>
                <a:ea typeface="Calibri" panose="020F0502020204030204" pitchFamily="34" charset="0"/>
              </a:rPr>
              <a:t>The SLT for logbook, supervisor report and portfolio has already been calculated in ward work, ward rounds, on calls, clinics and OT attachments, </a:t>
            </a:r>
            <a:endParaRPr lang="en-GB" sz="1200" b="1" dirty="0"/>
          </a:p>
        </p:txBody>
      </p:sp>
      <p:pic>
        <p:nvPicPr>
          <p:cNvPr id="25" name="Audio 24">
            <a:extLst>
              <a:ext uri="{FF2B5EF4-FFF2-40B4-BE49-F238E27FC236}">
                <a16:creationId xmlns:a16="http://schemas.microsoft.com/office/drawing/2014/main" id="{2ED03579-96CB-A147-A03F-C73CDF3C1779}"/>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920660791"/>
      </p:ext>
    </p:extLst>
  </p:cSld>
  <p:clrMapOvr>
    <a:masterClrMapping/>
  </p:clrMapOvr>
  <mc:AlternateContent xmlns:mc="http://schemas.openxmlformats.org/markup-compatibility/2006" xmlns:p14="http://schemas.microsoft.com/office/powerpoint/2010/main">
    <mc:Choice Requires="p14">
      <p:transition spd="slow" p14:dur="2000" advTm="25977"/>
    </mc:Choice>
    <mc:Fallback xmlns="">
      <p:transition spd="slow" advTm="25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5"/>
                </p:tgtEl>
              </p:cMediaNode>
            </p:audio>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DC08-1D6E-4A1E-9FC4-FB1CACC8103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73F9546-0612-4C79-B251-B35A156ADB6F}"/>
              </a:ext>
            </a:extLst>
          </p:cNvPr>
          <p:cNvPicPr>
            <a:picLocks noGrp="1" noChangeAspect="1"/>
          </p:cNvPicPr>
          <p:nvPr>
            <p:ph idx="1"/>
          </p:nvPr>
        </p:nvPicPr>
        <p:blipFill rotWithShape="1">
          <a:blip r:embed="rId5"/>
          <a:srcRect l="34285" t="32327" r="15547" b="11948"/>
          <a:stretch/>
        </p:blipFill>
        <p:spPr>
          <a:xfrm>
            <a:off x="1042529" y="471825"/>
            <a:ext cx="9636835" cy="6021050"/>
          </a:xfrm>
          <a:prstGeom prst="rect">
            <a:avLst/>
          </a:prstGeom>
        </p:spPr>
      </p:pic>
      <p:sp>
        <p:nvSpPr>
          <p:cNvPr id="3" name="Rectangle 2">
            <a:extLst>
              <a:ext uri="{FF2B5EF4-FFF2-40B4-BE49-F238E27FC236}">
                <a16:creationId xmlns:a16="http://schemas.microsoft.com/office/drawing/2014/main" id="{CE9B16B9-B082-78A7-2315-77A5D197DD46}"/>
              </a:ext>
            </a:extLst>
          </p:cNvPr>
          <p:cNvSpPr/>
          <p:nvPr/>
        </p:nvSpPr>
        <p:spPr>
          <a:xfrm>
            <a:off x="2377859" y="5041466"/>
            <a:ext cx="6697663" cy="10080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Lucida Sans Unicode"/>
                <a:ea typeface="+mn-ea"/>
                <a:cs typeface="+mn-cs"/>
              </a:rPr>
              <a:t>HOW TO EVALUATE YOUR TABLE 4</a:t>
            </a:r>
            <a:endParaRPr kumimoji="0" lang="en-MY" sz="1800" b="1"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80D298DB-F809-A1C1-B22E-B3FDD5C67D88}"/>
              </a:ext>
            </a:extLst>
          </p:cNvPr>
          <p:cNvPicPr>
            <a:picLocks noChangeAspect="1"/>
          </p:cNvPicPr>
          <p:nvPr/>
        </p:nvPicPr>
        <p:blipFill>
          <a:blip r:embed="rId6"/>
          <a:stretch>
            <a:fillRect/>
          </a:stretch>
        </p:blipFill>
        <p:spPr>
          <a:xfrm>
            <a:off x="10883692" y="337598"/>
            <a:ext cx="940216" cy="956292"/>
          </a:xfrm>
          <a:prstGeom prst="rect">
            <a:avLst/>
          </a:prstGeom>
        </p:spPr>
      </p:pic>
      <p:pic>
        <p:nvPicPr>
          <p:cNvPr id="17" name="Audio 16">
            <a:extLst>
              <a:ext uri="{FF2B5EF4-FFF2-40B4-BE49-F238E27FC236}">
                <a16:creationId xmlns:a16="http://schemas.microsoft.com/office/drawing/2014/main" id="{C5DA96B0-0AAE-948B-5277-29554F413C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94736350"/>
      </p:ext>
    </p:extLst>
  </p:cSld>
  <p:clrMapOvr>
    <a:masterClrMapping/>
  </p:clrMapOvr>
  <mc:AlternateContent xmlns:mc="http://schemas.openxmlformats.org/markup-compatibility/2006" xmlns:p14="http://schemas.microsoft.com/office/powerpoint/2010/main">
    <mc:Choice Requires="p14">
      <p:transition spd="slow" p14:dur="2000" advTm="15381"/>
    </mc:Choice>
    <mc:Fallback xmlns="">
      <p:transition spd="slow" advTm="15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17"/>
                </p:tgtEl>
              </p:cMediaNode>
            </p:audio>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9E07-C97A-EDDE-0E7D-08D44AC99B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05D194-842F-7E96-E172-8863F760A4DF}"/>
              </a:ext>
            </a:extLst>
          </p:cNvPr>
          <p:cNvSpPr>
            <a:spLocks noGrp="1"/>
          </p:cNvSpPr>
          <p:nvPr>
            <p:ph type="title"/>
          </p:nvPr>
        </p:nvSpPr>
        <p:spPr/>
        <p:txBody>
          <a:bodyPr>
            <a:normAutofit/>
          </a:bodyPr>
          <a:lstStyle/>
          <a:p>
            <a:r>
              <a:rPr lang="en-US" sz="3600" b="1" dirty="0">
                <a:latin typeface="Arial Rounded MT Bold" panose="020F0704030504030204" pitchFamily="34" charset="77"/>
              </a:rPr>
              <a:t>Undergraduate Education Subcommittee</a:t>
            </a:r>
            <a:endParaRPr lang="en-US" sz="3600" dirty="0">
              <a:latin typeface="Arial Rounded MT Bold" panose="020F0704030504030204" pitchFamily="34" charset="77"/>
            </a:endParaRPr>
          </a:p>
        </p:txBody>
      </p:sp>
      <p:sp>
        <p:nvSpPr>
          <p:cNvPr id="4" name="Content Placeholder 3">
            <a:extLst>
              <a:ext uri="{FF2B5EF4-FFF2-40B4-BE49-F238E27FC236}">
                <a16:creationId xmlns:a16="http://schemas.microsoft.com/office/drawing/2014/main" id="{ABADECD6-1611-E636-1720-DDA1E2EDC923}"/>
              </a:ext>
            </a:extLst>
          </p:cNvPr>
          <p:cNvSpPr>
            <a:spLocks noGrp="1"/>
          </p:cNvSpPr>
          <p:nvPr>
            <p:ph idx="1"/>
          </p:nvPr>
        </p:nvSpPr>
        <p:spPr>
          <a:xfrm>
            <a:off x="838199" y="1525091"/>
            <a:ext cx="10515600" cy="4351338"/>
          </a:xfrm>
        </p:spPr>
        <p:txBody>
          <a:bodyPr>
            <a:normAutofit/>
          </a:bodyPr>
          <a:lstStyle/>
          <a:p>
            <a:pPr marL="0" indent="0" algn="ctr">
              <a:buNone/>
            </a:pPr>
            <a:r>
              <a:rPr lang="en-MY" sz="2400" dirty="0">
                <a:solidFill>
                  <a:srgbClr val="000000"/>
                </a:solidFill>
                <a:effectLst/>
                <a:latin typeface="Helvetica" pitchFamily="2" charset="0"/>
              </a:rPr>
              <a:t>Prof. Dato’ Dr. </a:t>
            </a:r>
            <a:r>
              <a:rPr lang="en-MY" sz="2400" dirty="0" err="1">
                <a:solidFill>
                  <a:srgbClr val="000000"/>
                </a:solidFill>
                <a:effectLst/>
                <a:latin typeface="Helvetica" pitchFamily="2" charset="0"/>
              </a:rPr>
              <a:t>Mafauzy</a:t>
            </a:r>
            <a:r>
              <a:rPr lang="en-MY" sz="2400" dirty="0">
                <a:solidFill>
                  <a:srgbClr val="000000"/>
                </a:solidFill>
                <a:effectLst/>
                <a:latin typeface="Helvetica" pitchFamily="2" charset="0"/>
              </a:rPr>
              <a:t> bin Mohamed – Chair</a:t>
            </a:r>
          </a:p>
          <a:p>
            <a:pPr marL="0" indent="0" algn="ctr">
              <a:buNone/>
            </a:pPr>
            <a:r>
              <a:rPr lang="en-MY" sz="2400" dirty="0">
                <a:solidFill>
                  <a:srgbClr val="000000"/>
                </a:solidFill>
                <a:effectLst/>
                <a:latin typeface="Helvetica" pitchFamily="2" charset="0"/>
              </a:rPr>
              <a:t>Dr. Mohd Nasri bin Awang Besar – Co-Chair</a:t>
            </a:r>
          </a:p>
          <a:p>
            <a:pPr marL="0" indent="0" algn="ctr">
              <a:buNone/>
            </a:pPr>
            <a:r>
              <a:rPr lang="en-MY" sz="2400" dirty="0">
                <a:solidFill>
                  <a:srgbClr val="000000"/>
                </a:solidFill>
                <a:latin typeface="Helvetica" pitchFamily="2" charset="0"/>
              </a:rPr>
              <a:t>Prof. Dr. </a:t>
            </a:r>
            <a:r>
              <a:rPr lang="en-MY" sz="2400" dirty="0" err="1">
                <a:solidFill>
                  <a:srgbClr val="000000"/>
                </a:solidFill>
                <a:latin typeface="Helvetica" pitchFamily="2" charset="0"/>
              </a:rPr>
              <a:t>Adinegara</a:t>
            </a:r>
            <a:r>
              <a:rPr lang="en-MY" sz="2400" dirty="0">
                <a:solidFill>
                  <a:srgbClr val="000000"/>
                </a:solidFill>
                <a:latin typeface="Helvetica" pitchFamily="2" charset="0"/>
              </a:rPr>
              <a:t> Lutfi Abas</a:t>
            </a:r>
          </a:p>
          <a:p>
            <a:pPr marL="0" indent="0" algn="ctr">
              <a:buNone/>
            </a:pPr>
            <a:r>
              <a:rPr lang="en-MY" sz="2400" dirty="0">
                <a:solidFill>
                  <a:srgbClr val="000000"/>
                </a:solidFill>
                <a:latin typeface="Helvetica" pitchFamily="2" charset="0"/>
              </a:rPr>
              <a:t>Prof. Madya Dr. Suhaila Sanip</a:t>
            </a:r>
          </a:p>
          <a:p>
            <a:pPr marL="0" indent="0" algn="ctr">
              <a:buNone/>
            </a:pPr>
            <a:r>
              <a:rPr lang="en-MY" sz="2400" dirty="0">
                <a:solidFill>
                  <a:srgbClr val="000000"/>
                </a:solidFill>
                <a:effectLst/>
                <a:latin typeface="Helvetica" pitchFamily="2" charset="0"/>
              </a:rPr>
              <a:t>Prof. Dr. Lela </a:t>
            </a:r>
            <a:r>
              <a:rPr lang="en-MY" sz="2400" dirty="0" err="1">
                <a:solidFill>
                  <a:srgbClr val="000000"/>
                </a:solidFill>
                <a:effectLst/>
                <a:latin typeface="Helvetica" pitchFamily="2" charset="0"/>
              </a:rPr>
              <a:t>Su’ut</a:t>
            </a:r>
            <a:endParaRPr lang="en-MY" sz="2400" dirty="0">
              <a:solidFill>
                <a:srgbClr val="000000"/>
              </a:solidFill>
              <a:effectLst/>
              <a:latin typeface="Helvetica" pitchFamily="2" charset="0"/>
            </a:endParaRPr>
          </a:p>
          <a:p>
            <a:pPr marL="0" indent="0" algn="ctr">
              <a:buNone/>
            </a:pPr>
            <a:r>
              <a:rPr lang="en-MY" sz="2400" dirty="0">
                <a:solidFill>
                  <a:srgbClr val="000000"/>
                </a:solidFill>
                <a:effectLst/>
                <a:latin typeface="Helvetica" pitchFamily="2" charset="0"/>
              </a:rPr>
              <a:t>Prof. Dato’ Dr. Anas </a:t>
            </a:r>
            <a:r>
              <a:rPr lang="en-MY" sz="2400" dirty="0" err="1">
                <a:solidFill>
                  <a:srgbClr val="000000"/>
                </a:solidFill>
                <a:effectLst/>
                <a:latin typeface="Helvetica" pitchFamily="2" charset="0"/>
              </a:rPr>
              <a:t>Sjahroeddin</a:t>
            </a:r>
            <a:r>
              <a:rPr lang="en-MY" sz="2400" dirty="0">
                <a:solidFill>
                  <a:srgbClr val="000000"/>
                </a:solidFill>
                <a:effectLst/>
                <a:latin typeface="Helvetica" pitchFamily="2" charset="0"/>
              </a:rPr>
              <a:t> </a:t>
            </a:r>
            <a:r>
              <a:rPr lang="en-MY" sz="2400" dirty="0" err="1">
                <a:solidFill>
                  <a:srgbClr val="000000"/>
                </a:solidFill>
                <a:effectLst/>
                <a:latin typeface="Helvetica" pitchFamily="2" charset="0"/>
              </a:rPr>
              <a:t>Ressang</a:t>
            </a:r>
            <a:endParaRPr lang="en-MY" sz="2400" dirty="0">
              <a:solidFill>
                <a:srgbClr val="000000"/>
              </a:solidFill>
              <a:effectLst/>
              <a:latin typeface="Helvetica" pitchFamily="2" charset="0"/>
            </a:endParaRPr>
          </a:p>
          <a:p>
            <a:pPr marL="0" indent="0" algn="ctr">
              <a:buNone/>
            </a:pPr>
            <a:r>
              <a:rPr lang="en-MY" sz="2400" dirty="0">
                <a:solidFill>
                  <a:srgbClr val="000000"/>
                </a:solidFill>
                <a:effectLst/>
                <a:latin typeface="Helvetica" pitchFamily="2" charset="0"/>
              </a:rPr>
              <a:t>Prof Madya Dr Sivakumar a/l </a:t>
            </a:r>
            <a:r>
              <a:rPr lang="en-MY" sz="2400" dirty="0" err="1">
                <a:solidFill>
                  <a:srgbClr val="000000"/>
                </a:solidFill>
                <a:effectLst/>
                <a:latin typeface="Helvetica" pitchFamily="2" charset="0"/>
              </a:rPr>
              <a:t>Thurairajasingam</a:t>
            </a:r>
            <a:endParaRPr lang="en-MY" sz="2400" dirty="0">
              <a:solidFill>
                <a:srgbClr val="000000"/>
              </a:solidFill>
              <a:effectLst/>
              <a:latin typeface="Helvetica" pitchFamily="2" charset="0"/>
            </a:endParaRPr>
          </a:p>
          <a:p>
            <a:pPr marL="0" indent="0" algn="ctr">
              <a:buNone/>
            </a:pPr>
            <a:r>
              <a:rPr lang="en-MY" sz="2400" dirty="0">
                <a:solidFill>
                  <a:srgbClr val="000000"/>
                </a:solidFill>
                <a:latin typeface="Helvetica" pitchFamily="2" charset="0"/>
              </a:rPr>
              <a:t>MMC Secretariat</a:t>
            </a:r>
            <a:r>
              <a:rPr lang="en-MY" sz="2400" dirty="0">
                <a:solidFill>
                  <a:srgbClr val="000000"/>
                </a:solidFill>
                <a:effectLst/>
                <a:latin typeface="Helvetica" pitchFamily="2" charset="0"/>
              </a:rPr>
              <a:t> </a:t>
            </a:r>
          </a:p>
          <a:p>
            <a:pPr marL="0" indent="0" algn="ctr">
              <a:buNone/>
            </a:pPr>
            <a:endParaRPr lang="en-MY" sz="2000" dirty="0">
              <a:solidFill>
                <a:srgbClr val="000000"/>
              </a:solidFill>
              <a:effectLst/>
              <a:latin typeface="Helvetica" pitchFamily="2" charset="0"/>
            </a:endParaRPr>
          </a:p>
        </p:txBody>
      </p:sp>
      <p:sp>
        <p:nvSpPr>
          <p:cNvPr id="13" name="Rounded Rectangle 8">
            <a:extLst>
              <a:ext uri="{FF2B5EF4-FFF2-40B4-BE49-F238E27FC236}">
                <a16:creationId xmlns:a16="http://schemas.microsoft.com/office/drawing/2014/main" id="{EE92CA2C-695A-8E55-CC61-52AA471F7A23}"/>
              </a:ext>
            </a:extLst>
          </p:cNvPr>
          <p:cNvSpPr/>
          <p:nvPr/>
        </p:nvSpPr>
        <p:spPr>
          <a:xfrm>
            <a:off x="7580477" y="1406935"/>
            <a:ext cx="312908" cy="23631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5" name="Picture 14">
            <a:extLst>
              <a:ext uri="{FF2B5EF4-FFF2-40B4-BE49-F238E27FC236}">
                <a16:creationId xmlns:a16="http://schemas.microsoft.com/office/drawing/2014/main" id="{D4D87256-34B7-8F3F-851B-4E50BEB7BABA}"/>
              </a:ext>
            </a:extLst>
          </p:cNvPr>
          <p:cNvPicPr>
            <a:picLocks noChangeAspect="1"/>
          </p:cNvPicPr>
          <p:nvPr/>
        </p:nvPicPr>
        <p:blipFill>
          <a:blip r:embed="rId6"/>
          <a:stretch>
            <a:fillRect/>
          </a:stretch>
        </p:blipFill>
        <p:spPr>
          <a:xfrm>
            <a:off x="10883692" y="337598"/>
            <a:ext cx="940216" cy="956292"/>
          </a:xfrm>
          <a:prstGeom prst="rect">
            <a:avLst/>
          </a:prstGeom>
        </p:spPr>
      </p:pic>
      <p:pic>
        <p:nvPicPr>
          <p:cNvPr id="7" name="Graphic 6">
            <a:extLst>
              <a:ext uri="{FF2B5EF4-FFF2-40B4-BE49-F238E27FC236}">
                <a16:creationId xmlns:a16="http://schemas.microsoft.com/office/drawing/2014/main" id="{DA7D7730-7C9C-530F-A858-0A0BA166984E}"/>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348744" y="4484615"/>
            <a:ext cx="3231733" cy="2783628"/>
          </a:xfrm>
          <a:prstGeom prst="rect">
            <a:avLst/>
          </a:prstGeom>
        </p:spPr>
      </p:pic>
      <p:pic>
        <p:nvPicPr>
          <p:cNvPr id="17" name="Audio 16">
            <a:extLst>
              <a:ext uri="{FF2B5EF4-FFF2-40B4-BE49-F238E27FC236}">
                <a16:creationId xmlns:a16="http://schemas.microsoft.com/office/drawing/2014/main" id="{3DDAD515-88A3-C2CD-12D2-0641B215140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406995454"/>
      </p:ext>
    </p:extLst>
  </p:cSld>
  <p:clrMapOvr>
    <a:masterClrMapping/>
  </p:clrMapOvr>
  <mc:AlternateContent xmlns:mc="http://schemas.openxmlformats.org/markup-compatibility/2006">
    <mc:Choice xmlns:p14="http://schemas.microsoft.com/office/powerpoint/2010/main" Requires="p14">
      <p:transition spd="slow" p14:dur="2000" advTm="15338"/>
    </mc:Choice>
    <mc:Fallback>
      <p:transition spd="slow" advTm="15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6"/>
          <a:srcRect t="20885" r="61583" b="31224"/>
          <a:stretch/>
        </p:blipFill>
        <p:spPr>
          <a:xfrm>
            <a:off x="268147" y="3233259"/>
            <a:ext cx="4645887" cy="3257832"/>
          </a:xfrm>
          <a:prstGeom prst="rect">
            <a:avLst/>
          </a:prstGeom>
        </p:spPr>
      </p:pic>
      <p:pic>
        <p:nvPicPr>
          <p:cNvPr id="4" name="Picture 3"/>
          <p:cNvPicPr>
            <a:picLocks noChangeAspect="1"/>
          </p:cNvPicPr>
          <p:nvPr/>
        </p:nvPicPr>
        <p:blipFill rotWithShape="1">
          <a:blip r:embed="rId7"/>
          <a:srcRect t="19862" r="48522" b="18804"/>
          <a:stretch/>
        </p:blipFill>
        <p:spPr>
          <a:xfrm>
            <a:off x="320723" y="457162"/>
            <a:ext cx="4295889" cy="2776097"/>
          </a:xfrm>
          <a:prstGeom prst="rect">
            <a:avLst/>
          </a:prstGeom>
        </p:spPr>
      </p:pic>
      <p:pic>
        <p:nvPicPr>
          <p:cNvPr id="7" name="Content Placeholder 4"/>
          <p:cNvPicPr>
            <a:picLocks noChangeAspect="1"/>
          </p:cNvPicPr>
          <p:nvPr/>
        </p:nvPicPr>
        <p:blipFill rotWithShape="1">
          <a:blip r:embed="rId6"/>
          <a:srcRect l="99" t="69256" r="63793" b="8394"/>
          <a:stretch/>
        </p:blipFill>
        <p:spPr>
          <a:xfrm>
            <a:off x="6326578" y="337598"/>
            <a:ext cx="4234100" cy="1474201"/>
          </a:xfrm>
          <a:prstGeom prst="rect">
            <a:avLst/>
          </a:prstGeom>
        </p:spPr>
      </p:pic>
      <p:pic>
        <p:nvPicPr>
          <p:cNvPr id="8" name="Picture 7"/>
          <p:cNvPicPr>
            <a:picLocks noChangeAspect="1"/>
          </p:cNvPicPr>
          <p:nvPr/>
        </p:nvPicPr>
        <p:blipFill rotWithShape="1">
          <a:blip r:embed="rId8"/>
          <a:srcRect t="19153" r="63858" b="10020"/>
          <a:stretch/>
        </p:blipFill>
        <p:spPr>
          <a:xfrm>
            <a:off x="6326578" y="1839326"/>
            <a:ext cx="4219983" cy="4651765"/>
          </a:xfrm>
          <a:prstGeom prst="rect">
            <a:avLst/>
          </a:prstGeom>
        </p:spPr>
      </p:pic>
      <p:sp>
        <p:nvSpPr>
          <p:cNvPr id="3" name="Rectangle 2"/>
          <p:cNvSpPr/>
          <p:nvPr/>
        </p:nvSpPr>
        <p:spPr>
          <a:xfrm>
            <a:off x="498143" y="648269"/>
            <a:ext cx="191069" cy="5842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37953" y="254757"/>
            <a:ext cx="190393" cy="5968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25CD523F-092A-68BE-34B2-A476916D0144}"/>
              </a:ext>
            </a:extLst>
          </p:cNvPr>
          <p:cNvSpPr/>
          <p:nvPr/>
        </p:nvSpPr>
        <p:spPr>
          <a:xfrm>
            <a:off x="4836558" y="2798064"/>
            <a:ext cx="1192598" cy="8827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13 items in Table4</a:t>
            </a:r>
          </a:p>
        </p:txBody>
      </p:sp>
      <p:cxnSp>
        <p:nvCxnSpPr>
          <p:cNvPr id="11" name="Straight Arrow Connector 10">
            <a:extLst>
              <a:ext uri="{FF2B5EF4-FFF2-40B4-BE49-F238E27FC236}">
                <a16:creationId xmlns:a16="http://schemas.microsoft.com/office/drawing/2014/main" id="{204B103C-EF36-44C8-A732-6D60C2112919}"/>
              </a:ext>
            </a:extLst>
          </p:cNvPr>
          <p:cNvCxnSpPr/>
          <p:nvPr/>
        </p:nvCxnSpPr>
        <p:spPr>
          <a:xfrm>
            <a:off x="689212" y="866775"/>
            <a:ext cx="4104820" cy="2181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E44ACF-523E-40BE-B1E4-FD2164EF569D}"/>
              </a:ext>
            </a:extLst>
          </p:cNvPr>
          <p:cNvCxnSpPr>
            <a:cxnSpLocks/>
          </p:cNvCxnSpPr>
          <p:nvPr/>
        </p:nvCxnSpPr>
        <p:spPr>
          <a:xfrm flipH="1" flipV="1">
            <a:off x="5654048" y="3829494"/>
            <a:ext cx="930996" cy="23046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FC4C121-F536-E100-4990-4DF1CEEDA17A}"/>
              </a:ext>
            </a:extLst>
          </p:cNvPr>
          <p:cNvPicPr>
            <a:picLocks noChangeAspect="1"/>
          </p:cNvPicPr>
          <p:nvPr/>
        </p:nvPicPr>
        <p:blipFill>
          <a:blip r:embed="rId9"/>
          <a:stretch>
            <a:fillRect/>
          </a:stretch>
        </p:blipFill>
        <p:spPr>
          <a:xfrm>
            <a:off x="10883692" y="337598"/>
            <a:ext cx="940216" cy="956292"/>
          </a:xfrm>
          <a:prstGeom prst="rect">
            <a:avLst/>
          </a:prstGeom>
        </p:spPr>
      </p:pic>
      <p:pic>
        <p:nvPicPr>
          <p:cNvPr id="25" name="Audio 24">
            <a:extLst>
              <a:ext uri="{FF2B5EF4-FFF2-40B4-BE49-F238E27FC236}">
                <a16:creationId xmlns:a16="http://schemas.microsoft.com/office/drawing/2014/main" id="{86D5A345-CD7A-7F3F-E178-90E284A822E8}"/>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765960540"/>
      </p:ext>
    </p:extLst>
  </p:cSld>
  <p:clrMapOvr>
    <a:masterClrMapping/>
  </p:clrMapOvr>
  <mc:AlternateContent xmlns:mc="http://schemas.openxmlformats.org/markup-compatibility/2006" xmlns:p14="http://schemas.microsoft.com/office/powerpoint/2010/main">
    <mc:Choice Requires="p14">
      <p:transition spd="slow" p14:dur="2000" advTm="9395"/>
    </mc:Choice>
    <mc:Fallback xmlns="">
      <p:transition spd="slow" advTm="9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5"/>
                </p:tgtEl>
              </p:cMediaNode>
            </p:audio>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2C71-C98C-4405-91B2-88D908DE422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A0457E6-C856-4919-9810-755D2851C5A7}"/>
              </a:ext>
            </a:extLst>
          </p:cNvPr>
          <p:cNvPicPr>
            <a:picLocks noGrp="1" noChangeAspect="1"/>
          </p:cNvPicPr>
          <p:nvPr>
            <p:ph idx="1"/>
          </p:nvPr>
        </p:nvPicPr>
        <p:blipFill rotWithShape="1">
          <a:blip r:embed="rId6"/>
          <a:srcRect l="2260" t="32572" r="46197" b="8539"/>
          <a:stretch/>
        </p:blipFill>
        <p:spPr>
          <a:xfrm>
            <a:off x="74428" y="0"/>
            <a:ext cx="10671159" cy="6858000"/>
          </a:xfrm>
          <a:prstGeom prst="rect">
            <a:avLst/>
          </a:prstGeom>
        </p:spPr>
      </p:pic>
      <p:sp>
        <p:nvSpPr>
          <p:cNvPr id="5" name="Rounded Rectangle 8">
            <a:extLst>
              <a:ext uri="{FF2B5EF4-FFF2-40B4-BE49-F238E27FC236}">
                <a16:creationId xmlns:a16="http://schemas.microsoft.com/office/drawing/2014/main" id="{9078ADCA-01E2-4F5D-933E-ED179E24951C}"/>
              </a:ext>
            </a:extLst>
          </p:cNvPr>
          <p:cNvSpPr/>
          <p:nvPr/>
        </p:nvSpPr>
        <p:spPr>
          <a:xfrm>
            <a:off x="74428" y="615497"/>
            <a:ext cx="824014" cy="521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Item 10</a:t>
            </a:r>
          </a:p>
        </p:txBody>
      </p:sp>
      <p:sp>
        <p:nvSpPr>
          <p:cNvPr id="6" name="Rounded Rectangle 8">
            <a:extLst>
              <a:ext uri="{FF2B5EF4-FFF2-40B4-BE49-F238E27FC236}">
                <a16:creationId xmlns:a16="http://schemas.microsoft.com/office/drawing/2014/main" id="{7C24141B-6259-45D0-9FF9-D35BDB931A04}"/>
              </a:ext>
            </a:extLst>
          </p:cNvPr>
          <p:cNvSpPr/>
          <p:nvPr/>
        </p:nvSpPr>
        <p:spPr>
          <a:xfrm>
            <a:off x="5323114" y="506762"/>
            <a:ext cx="2928256" cy="3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 name="Straight Connector 7">
            <a:extLst>
              <a:ext uri="{FF2B5EF4-FFF2-40B4-BE49-F238E27FC236}">
                <a16:creationId xmlns:a16="http://schemas.microsoft.com/office/drawing/2014/main" id="{968E66CD-92A8-46E9-90F1-C2C7FAA70A04}"/>
              </a:ext>
            </a:extLst>
          </p:cNvPr>
          <p:cNvCxnSpPr>
            <a:cxnSpLocks/>
          </p:cNvCxnSpPr>
          <p:nvPr/>
        </p:nvCxnSpPr>
        <p:spPr>
          <a:xfrm>
            <a:off x="664029" y="163286"/>
            <a:ext cx="25581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1DED0F-3F48-40F9-1A38-0C6B8F40DE95}"/>
              </a:ext>
            </a:extLst>
          </p:cNvPr>
          <p:cNvPicPr>
            <a:picLocks noChangeAspect="1"/>
          </p:cNvPicPr>
          <p:nvPr/>
        </p:nvPicPr>
        <p:blipFill>
          <a:blip r:embed="rId7"/>
          <a:stretch>
            <a:fillRect/>
          </a:stretch>
        </p:blipFill>
        <p:spPr>
          <a:xfrm>
            <a:off x="10883692" y="337598"/>
            <a:ext cx="940216" cy="956292"/>
          </a:xfrm>
          <a:prstGeom prst="rect">
            <a:avLst/>
          </a:prstGeom>
        </p:spPr>
      </p:pic>
      <p:pic>
        <p:nvPicPr>
          <p:cNvPr id="14" name="Audio 13">
            <a:extLst>
              <a:ext uri="{FF2B5EF4-FFF2-40B4-BE49-F238E27FC236}">
                <a16:creationId xmlns:a16="http://schemas.microsoft.com/office/drawing/2014/main" id="{D9B415C2-E487-F7D7-2A37-EF060B246A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455377147"/>
      </p:ext>
    </p:extLst>
  </p:cSld>
  <p:clrMapOvr>
    <a:masterClrMapping/>
  </p:clrMapOvr>
  <mc:AlternateContent xmlns:mc="http://schemas.openxmlformats.org/markup-compatibility/2006" xmlns:p14="http://schemas.microsoft.com/office/powerpoint/2010/main">
    <mc:Choice Requires="p14">
      <p:transition spd="slow" p14:dur="2000" advTm="12394"/>
    </mc:Choice>
    <mc:Fallback xmlns="">
      <p:transition spd="slow" advTm="12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4"/>
                </p:tgtEl>
              </p:cMediaNode>
            </p:audio>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F2CC-9B7C-4AD8-9249-5AAE6A514E14}"/>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245AE64B-BF7C-4E4A-9D6B-6745E1497D2A}"/>
              </a:ext>
            </a:extLst>
          </p:cNvPr>
          <p:cNvPicPr>
            <a:picLocks noGrp="1" noChangeAspect="1"/>
          </p:cNvPicPr>
          <p:nvPr>
            <p:ph idx="1"/>
          </p:nvPr>
        </p:nvPicPr>
        <p:blipFill rotWithShape="1">
          <a:blip r:embed="rId6"/>
          <a:srcRect l="-214" t="32083" r="46060" b="18314"/>
          <a:stretch/>
        </p:blipFill>
        <p:spPr>
          <a:xfrm>
            <a:off x="478465" y="712382"/>
            <a:ext cx="10875335" cy="5603281"/>
          </a:xfrm>
          <a:prstGeom prst="rect">
            <a:avLst/>
          </a:prstGeom>
        </p:spPr>
      </p:pic>
      <p:sp>
        <p:nvSpPr>
          <p:cNvPr id="8" name="Rounded Rectangle 8">
            <a:extLst>
              <a:ext uri="{FF2B5EF4-FFF2-40B4-BE49-F238E27FC236}">
                <a16:creationId xmlns:a16="http://schemas.microsoft.com/office/drawing/2014/main" id="{1CB50C8B-CDD6-45B8-800E-874194BF74C6}"/>
              </a:ext>
            </a:extLst>
          </p:cNvPr>
          <p:cNvSpPr/>
          <p:nvPr/>
        </p:nvSpPr>
        <p:spPr>
          <a:xfrm>
            <a:off x="967056" y="854983"/>
            <a:ext cx="824014" cy="521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Item 10</a:t>
            </a:r>
          </a:p>
        </p:txBody>
      </p:sp>
      <p:sp>
        <p:nvSpPr>
          <p:cNvPr id="9" name="Rounded Rectangle 8">
            <a:extLst>
              <a:ext uri="{FF2B5EF4-FFF2-40B4-BE49-F238E27FC236}">
                <a16:creationId xmlns:a16="http://schemas.microsoft.com/office/drawing/2014/main" id="{F39D1AE5-4E2C-4524-B483-AD3E076BFE29}"/>
              </a:ext>
            </a:extLst>
          </p:cNvPr>
          <p:cNvSpPr/>
          <p:nvPr/>
        </p:nvSpPr>
        <p:spPr>
          <a:xfrm>
            <a:off x="2558143" y="1194080"/>
            <a:ext cx="1719943" cy="3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0" name="Rounded Rectangle 8">
            <a:extLst>
              <a:ext uri="{FF2B5EF4-FFF2-40B4-BE49-F238E27FC236}">
                <a16:creationId xmlns:a16="http://schemas.microsoft.com/office/drawing/2014/main" id="{A81E658C-1F0B-4719-9742-A5AF69B384F4}"/>
              </a:ext>
            </a:extLst>
          </p:cNvPr>
          <p:cNvSpPr/>
          <p:nvPr/>
        </p:nvSpPr>
        <p:spPr>
          <a:xfrm>
            <a:off x="2558142" y="3821127"/>
            <a:ext cx="1719943" cy="3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3" name="Picture 2">
            <a:extLst>
              <a:ext uri="{FF2B5EF4-FFF2-40B4-BE49-F238E27FC236}">
                <a16:creationId xmlns:a16="http://schemas.microsoft.com/office/drawing/2014/main" id="{04B360A5-4DF8-0BC4-13FA-663CD15C9A60}"/>
              </a:ext>
            </a:extLst>
          </p:cNvPr>
          <p:cNvPicPr>
            <a:picLocks noChangeAspect="1"/>
          </p:cNvPicPr>
          <p:nvPr/>
        </p:nvPicPr>
        <p:blipFill>
          <a:blip r:embed="rId7"/>
          <a:stretch>
            <a:fillRect/>
          </a:stretch>
        </p:blipFill>
        <p:spPr>
          <a:xfrm>
            <a:off x="10883692" y="337598"/>
            <a:ext cx="940216" cy="956292"/>
          </a:xfrm>
          <a:prstGeom prst="rect">
            <a:avLst/>
          </a:prstGeom>
        </p:spPr>
      </p:pic>
      <p:pic>
        <p:nvPicPr>
          <p:cNvPr id="28" name="Audio 27">
            <a:extLst>
              <a:ext uri="{FF2B5EF4-FFF2-40B4-BE49-F238E27FC236}">
                <a16:creationId xmlns:a16="http://schemas.microsoft.com/office/drawing/2014/main" id="{4CCB23FE-4D8B-0B1E-9517-BB5EF04A8CD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938377931"/>
      </p:ext>
    </p:extLst>
  </p:cSld>
  <p:clrMapOvr>
    <a:masterClrMapping/>
  </p:clrMapOvr>
  <mc:AlternateContent xmlns:mc="http://schemas.openxmlformats.org/markup-compatibility/2006" xmlns:p14="http://schemas.microsoft.com/office/powerpoint/2010/main">
    <mc:Choice Requires="p14">
      <p:transition spd="slow" p14:dur="2000" advTm="15338"/>
    </mc:Choice>
    <mc:Fallback xmlns="">
      <p:transition spd="slow" advTm="15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8"/>
                </p:tgtEl>
              </p:cMediaNode>
            </p:audio>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02A01-75AE-6EFE-D8E9-115F272BC1F9}"/>
              </a:ext>
            </a:extLst>
          </p:cNvPr>
          <p:cNvSpPr>
            <a:spLocks noGrp="1"/>
          </p:cNvSpPr>
          <p:nvPr>
            <p:ph type="title"/>
          </p:nvPr>
        </p:nvSpPr>
        <p:spPr/>
        <p:txBody>
          <a:bodyPr/>
          <a:lstStyle/>
          <a:p>
            <a:endParaRPr lang="en-MY"/>
          </a:p>
        </p:txBody>
      </p:sp>
      <p:pic>
        <p:nvPicPr>
          <p:cNvPr id="9" name="Content Placeholder 8">
            <a:extLst>
              <a:ext uri="{FF2B5EF4-FFF2-40B4-BE49-F238E27FC236}">
                <a16:creationId xmlns:a16="http://schemas.microsoft.com/office/drawing/2014/main" id="{AEAC4622-5738-4A6F-DF1B-C66AC01A4950}"/>
              </a:ext>
            </a:extLst>
          </p:cNvPr>
          <p:cNvPicPr>
            <a:picLocks noGrp="1" noChangeAspect="1"/>
          </p:cNvPicPr>
          <p:nvPr>
            <p:ph sz="half" idx="1"/>
          </p:nvPr>
        </p:nvPicPr>
        <p:blipFill>
          <a:blip r:embed="rId6"/>
          <a:stretch>
            <a:fillRect/>
          </a:stretch>
        </p:blipFill>
        <p:spPr>
          <a:xfrm>
            <a:off x="521512" y="776538"/>
            <a:ext cx="5104396" cy="5820205"/>
          </a:xfrm>
        </p:spPr>
      </p:pic>
      <p:pic>
        <p:nvPicPr>
          <p:cNvPr id="3" name="Picture 2">
            <a:extLst>
              <a:ext uri="{FF2B5EF4-FFF2-40B4-BE49-F238E27FC236}">
                <a16:creationId xmlns:a16="http://schemas.microsoft.com/office/drawing/2014/main" id="{6434C1B0-651F-D222-B8B7-7A6219E0EC6B}"/>
              </a:ext>
            </a:extLst>
          </p:cNvPr>
          <p:cNvPicPr>
            <a:picLocks noChangeAspect="1"/>
          </p:cNvPicPr>
          <p:nvPr/>
        </p:nvPicPr>
        <p:blipFill>
          <a:blip r:embed="rId7"/>
          <a:stretch>
            <a:fillRect/>
          </a:stretch>
        </p:blipFill>
        <p:spPr>
          <a:xfrm>
            <a:off x="11031155" y="186658"/>
            <a:ext cx="940216" cy="956292"/>
          </a:xfrm>
          <a:prstGeom prst="rect">
            <a:avLst/>
          </a:prstGeom>
        </p:spPr>
      </p:pic>
      <p:pic>
        <p:nvPicPr>
          <p:cNvPr id="6" name="Content Placeholder 5"/>
          <p:cNvPicPr>
            <a:picLocks noGrp="1" noChangeAspect="1"/>
          </p:cNvPicPr>
          <p:nvPr>
            <p:ph sz="half" idx="2"/>
          </p:nvPr>
        </p:nvPicPr>
        <p:blipFill rotWithShape="1">
          <a:blip r:embed="rId8"/>
          <a:srcRect l="26069" t="14536" r="29492" b="4704"/>
          <a:stretch/>
        </p:blipFill>
        <p:spPr>
          <a:xfrm>
            <a:off x="6453513" y="1187058"/>
            <a:ext cx="5195212" cy="5310810"/>
          </a:xfrm>
          <a:prstGeom prst="rect">
            <a:avLst/>
          </a:prstGeom>
        </p:spPr>
      </p:pic>
      <p:sp>
        <p:nvSpPr>
          <p:cNvPr id="2" name="Rounded Rectangle 8">
            <a:extLst>
              <a:ext uri="{FF2B5EF4-FFF2-40B4-BE49-F238E27FC236}">
                <a16:creationId xmlns:a16="http://schemas.microsoft.com/office/drawing/2014/main" id="{27D9619F-B0F8-9B35-0A4D-47912FBFB9C5}"/>
              </a:ext>
            </a:extLst>
          </p:cNvPr>
          <p:cNvSpPr/>
          <p:nvPr/>
        </p:nvSpPr>
        <p:spPr>
          <a:xfrm>
            <a:off x="4072139" y="224606"/>
            <a:ext cx="4762748" cy="1147575"/>
          </a:xfrm>
          <a:prstGeom prst="roundRect">
            <a:avLst/>
          </a:prstGeom>
          <a:solidFill>
            <a:schemeClr val="accent6">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Proposed Student Independent Learning Time in Appendix 3 </a:t>
            </a:r>
          </a:p>
          <a:p>
            <a:pPr algn="ctr"/>
            <a:r>
              <a:rPr lang="en-US" b="1" dirty="0">
                <a:solidFill>
                  <a:schemeClr val="tx1"/>
                </a:solidFill>
              </a:rPr>
              <a:t>STANDARDS FOR UNDERGRADUATE MEDICAL EDUCATION</a:t>
            </a:r>
          </a:p>
        </p:txBody>
      </p:sp>
      <p:pic>
        <p:nvPicPr>
          <p:cNvPr id="13" name="Audio 12">
            <a:extLst>
              <a:ext uri="{FF2B5EF4-FFF2-40B4-BE49-F238E27FC236}">
                <a16:creationId xmlns:a16="http://schemas.microsoft.com/office/drawing/2014/main" id="{75716603-AD0B-5CF8-E4D4-749B0F511FC5}"/>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011589555"/>
      </p:ext>
    </p:extLst>
  </p:cSld>
  <p:clrMapOvr>
    <a:masterClrMapping/>
  </p:clrMapOvr>
  <mc:AlternateContent xmlns:mc="http://schemas.openxmlformats.org/markup-compatibility/2006" xmlns:p14="http://schemas.microsoft.com/office/powerpoint/2010/main">
    <mc:Choice Requires="p14">
      <p:transition spd="slow" p14:dur="2000" advTm="10709"/>
    </mc:Choice>
    <mc:Fallback xmlns="">
      <p:transition spd="slow" advTm="10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3"/>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9164-0C78-455E-8639-38B283BCE5F2}"/>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36E64CF1-B03F-41C3-9A3F-7BC4C0EDDEE3}"/>
              </a:ext>
            </a:extLst>
          </p:cNvPr>
          <p:cNvPicPr>
            <a:picLocks noGrp="1" noChangeAspect="1"/>
          </p:cNvPicPr>
          <p:nvPr>
            <p:ph idx="1"/>
          </p:nvPr>
        </p:nvPicPr>
        <p:blipFill rotWithShape="1">
          <a:blip r:embed="rId6"/>
          <a:srcRect l="31373" t="27901" r="34817" b="16565"/>
          <a:stretch/>
        </p:blipFill>
        <p:spPr>
          <a:xfrm>
            <a:off x="778893" y="362388"/>
            <a:ext cx="4875673" cy="5471484"/>
          </a:xfrm>
          <a:prstGeom prst="rect">
            <a:avLst/>
          </a:prstGeom>
        </p:spPr>
      </p:pic>
      <p:sp>
        <p:nvSpPr>
          <p:cNvPr id="4" name="Rounded Rectangle 8">
            <a:extLst>
              <a:ext uri="{FF2B5EF4-FFF2-40B4-BE49-F238E27FC236}">
                <a16:creationId xmlns:a16="http://schemas.microsoft.com/office/drawing/2014/main" id="{A7774142-0899-D989-07E0-61555B4107BC}"/>
              </a:ext>
            </a:extLst>
          </p:cNvPr>
          <p:cNvSpPr/>
          <p:nvPr/>
        </p:nvSpPr>
        <p:spPr>
          <a:xfrm>
            <a:off x="7041430" y="704194"/>
            <a:ext cx="3372154" cy="7713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Independent learning (IL) for teaching and learning activities</a:t>
            </a:r>
          </a:p>
        </p:txBody>
      </p:sp>
      <p:sp>
        <p:nvSpPr>
          <p:cNvPr id="5" name="Rounded Rectangle 8">
            <a:extLst>
              <a:ext uri="{FF2B5EF4-FFF2-40B4-BE49-F238E27FC236}">
                <a16:creationId xmlns:a16="http://schemas.microsoft.com/office/drawing/2014/main" id="{D3B087E4-8C82-86EB-E199-96F5705ABD57}"/>
              </a:ext>
            </a:extLst>
          </p:cNvPr>
          <p:cNvSpPr/>
          <p:nvPr/>
        </p:nvSpPr>
        <p:spPr>
          <a:xfrm>
            <a:off x="1114372" y="2176040"/>
            <a:ext cx="4540194" cy="15394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8" name="Picture 7">
            <a:extLst>
              <a:ext uri="{FF2B5EF4-FFF2-40B4-BE49-F238E27FC236}">
                <a16:creationId xmlns:a16="http://schemas.microsoft.com/office/drawing/2014/main" id="{5AE9367A-C95D-85F3-881C-6E6F4ADCE67A}"/>
              </a:ext>
            </a:extLst>
          </p:cNvPr>
          <p:cNvPicPr>
            <a:picLocks noChangeAspect="1"/>
          </p:cNvPicPr>
          <p:nvPr/>
        </p:nvPicPr>
        <p:blipFill>
          <a:blip r:embed="rId7"/>
          <a:stretch>
            <a:fillRect/>
          </a:stretch>
        </p:blipFill>
        <p:spPr>
          <a:xfrm>
            <a:off x="10883692" y="337598"/>
            <a:ext cx="940216" cy="956292"/>
          </a:xfrm>
          <a:prstGeom prst="rect">
            <a:avLst/>
          </a:prstGeom>
        </p:spPr>
      </p:pic>
      <p:sp>
        <p:nvSpPr>
          <p:cNvPr id="3" name="TextBox 2">
            <a:extLst>
              <a:ext uri="{FF2B5EF4-FFF2-40B4-BE49-F238E27FC236}">
                <a16:creationId xmlns:a16="http://schemas.microsoft.com/office/drawing/2014/main" id="{1E703873-E6B0-1243-DA70-B3B31FDB9EAC}"/>
              </a:ext>
            </a:extLst>
          </p:cNvPr>
          <p:cNvSpPr txBox="1"/>
          <p:nvPr/>
        </p:nvSpPr>
        <p:spPr>
          <a:xfrm>
            <a:off x="5990897" y="1954924"/>
            <a:ext cx="5362903" cy="3416320"/>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dirty="0"/>
              <a:t>A particular attention needs to be given to seminar presentation. </a:t>
            </a:r>
          </a:p>
          <a:p>
            <a:pPr marL="285750" indent="-285750">
              <a:buFont typeface="Arial" panose="020B0604020202020204" pitchFamily="34" charset="0"/>
              <a:buChar char="•"/>
            </a:pPr>
            <a:r>
              <a:rPr lang="en-US" dirty="0"/>
              <a:t>For a 1H seminar, </a:t>
            </a:r>
          </a:p>
          <a:p>
            <a:pPr marL="742950" lvl="1" indent="-285750">
              <a:buFont typeface="Arial" panose="020B0604020202020204" pitchFamily="34" charset="0"/>
              <a:buChar char="•"/>
            </a:pPr>
            <a:r>
              <a:rPr lang="en-US" dirty="0"/>
              <a:t>The seminar presenter is given 1H F2F and 4H IL accordingly. </a:t>
            </a:r>
          </a:p>
          <a:p>
            <a:pPr marL="742950" lvl="1" indent="-285750">
              <a:buFont typeface="Arial" panose="020B0604020202020204" pitchFamily="34" charset="0"/>
              <a:buChar char="•"/>
            </a:pPr>
            <a:r>
              <a:rPr lang="en-US" dirty="0"/>
              <a:t>Commonly, a student will only present around 10-15 minutes. Therefore, if we take a 15 minutes presentation, the F2F SLT for the presenter will be 0.25H and the IL will be 1H.</a:t>
            </a:r>
          </a:p>
          <a:p>
            <a:pPr marL="742950" lvl="1" indent="-285750">
              <a:buFont typeface="Arial" panose="020B0604020202020204" pitchFamily="34" charset="0"/>
              <a:buChar char="•"/>
            </a:pPr>
            <a:r>
              <a:rPr lang="en-US" dirty="0"/>
              <a:t>The seminar attendee is given 1H F2F SLT only, without IL as they only listen to the presentation. </a:t>
            </a:r>
          </a:p>
        </p:txBody>
      </p:sp>
      <p:pic>
        <p:nvPicPr>
          <p:cNvPr id="20" name="Audio 19">
            <a:extLst>
              <a:ext uri="{FF2B5EF4-FFF2-40B4-BE49-F238E27FC236}">
                <a16:creationId xmlns:a16="http://schemas.microsoft.com/office/drawing/2014/main" id="{EDC10CAB-FF90-48EB-72D9-004A2A3E284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
        <p:nvSpPr>
          <p:cNvPr id="6" name="Rounded Rectangle 8">
            <a:extLst>
              <a:ext uri="{FF2B5EF4-FFF2-40B4-BE49-F238E27FC236}">
                <a16:creationId xmlns:a16="http://schemas.microsoft.com/office/drawing/2014/main" id="{05452B8E-2769-A579-93D4-956675F3C517}"/>
              </a:ext>
            </a:extLst>
          </p:cNvPr>
          <p:cNvSpPr/>
          <p:nvPr/>
        </p:nvSpPr>
        <p:spPr>
          <a:xfrm>
            <a:off x="1114372" y="4134091"/>
            <a:ext cx="4540194" cy="16952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Tree>
    <p:custDataLst>
      <p:tags r:id="rId1"/>
    </p:custDataLst>
    <p:extLst>
      <p:ext uri="{BB962C8B-B14F-4D97-AF65-F5344CB8AC3E}">
        <p14:creationId xmlns:p14="http://schemas.microsoft.com/office/powerpoint/2010/main" val="2324611667"/>
      </p:ext>
    </p:extLst>
  </p:cSld>
  <p:clrMapOvr>
    <a:masterClrMapping/>
  </p:clrMapOvr>
  <mc:AlternateContent xmlns:mc="http://schemas.openxmlformats.org/markup-compatibility/2006" xmlns:p14="http://schemas.microsoft.com/office/powerpoint/2010/main">
    <mc:Choice Requires="p14">
      <p:transition spd="slow" p14:dur="2000" advTm="91125"/>
    </mc:Choice>
    <mc:Fallback xmlns="">
      <p:transition spd="slow" advTm="91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45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0"/>
                </p:tgtEl>
              </p:cMediaNode>
            </p:audio>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7305-6F85-2F3B-3120-3822992C43D5}"/>
              </a:ext>
            </a:extLst>
          </p:cNvPr>
          <p:cNvSpPr>
            <a:spLocks noGrp="1"/>
          </p:cNvSpPr>
          <p:nvPr>
            <p:ph type="title"/>
          </p:nvPr>
        </p:nvSpPr>
        <p:spPr>
          <a:xfrm>
            <a:off x="838200" y="432594"/>
            <a:ext cx="10515600" cy="1325563"/>
          </a:xfrm>
        </p:spPr>
        <p:txBody>
          <a:bodyPr/>
          <a:lstStyle/>
          <a:p>
            <a:endParaRPr lang="en-US" dirty="0"/>
          </a:p>
        </p:txBody>
      </p:sp>
      <p:pic>
        <p:nvPicPr>
          <p:cNvPr id="7" name="Picture 6" descr="A logo of a medical council&#10;&#10;AI-generated content may be incorrect.">
            <a:extLst>
              <a:ext uri="{FF2B5EF4-FFF2-40B4-BE49-F238E27FC236}">
                <a16:creationId xmlns:a16="http://schemas.microsoft.com/office/drawing/2014/main" id="{5707D4B3-1E8F-06E2-A33E-B85DD0B9398B}"/>
              </a:ext>
            </a:extLst>
          </p:cNvPr>
          <p:cNvPicPr>
            <a:picLocks noChangeAspect="1"/>
          </p:cNvPicPr>
          <p:nvPr/>
        </p:nvPicPr>
        <p:blipFill>
          <a:blip r:embed="rId6"/>
          <a:stretch>
            <a:fillRect/>
          </a:stretch>
        </p:blipFill>
        <p:spPr>
          <a:xfrm>
            <a:off x="10883692" y="337598"/>
            <a:ext cx="940216" cy="956292"/>
          </a:xfrm>
          <a:prstGeom prst="rect">
            <a:avLst/>
          </a:prstGeom>
        </p:spPr>
      </p:pic>
      <p:sp>
        <p:nvSpPr>
          <p:cNvPr id="3" name="TextBox 2">
            <a:extLst>
              <a:ext uri="{FF2B5EF4-FFF2-40B4-BE49-F238E27FC236}">
                <a16:creationId xmlns:a16="http://schemas.microsoft.com/office/drawing/2014/main" id="{3D454D94-2ECA-AD59-529C-D85C645D0BA2}"/>
              </a:ext>
            </a:extLst>
          </p:cNvPr>
          <p:cNvSpPr txBox="1"/>
          <p:nvPr/>
        </p:nvSpPr>
        <p:spPr>
          <a:xfrm>
            <a:off x="7210425" y="1975945"/>
            <a:ext cx="4307498" cy="4247317"/>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dirty="0"/>
              <a:t>Please take note that some activities has only the F2F SLT and some others has only the IL SLT. </a:t>
            </a:r>
          </a:p>
          <a:p>
            <a:pPr marL="285750" indent="-285750">
              <a:buFont typeface="Arial" panose="020B0604020202020204" pitchFamily="34" charset="0"/>
              <a:buChar char="•"/>
            </a:pPr>
            <a:r>
              <a:rPr lang="en-US" dirty="0"/>
              <a:t>Only ward round presenter has both the F2F and IL SLT. This is only written in Table 4 when </a:t>
            </a:r>
            <a:r>
              <a:rPr lang="en-US" b="1" dirty="0">
                <a:solidFill>
                  <a:srgbClr val="FF0000"/>
                </a:solidFill>
              </a:rPr>
              <a:t>each</a:t>
            </a:r>
            <a:r>
              <a:rPr lang="en-US" dirty="0">
                <a:solidFill>
                  <a:srgbClr val="FF0000"/>
                </a:solidFill>
              </a:rPr>
              <a:t> </a:t>
            </a:r>
            <a:r>
              <a:rPr lang="en-US" dirty="0"/>
              <a:t>student is required to present during ward round </a:t>
            </a:r>
            <a:r>
              <a:rPr lang="en-US" b="1" dirty="0">
                <a:solidFill>
                  <a:srgbClr val="FF0000"/>
                </a:solidFill>
              </a:rPr>
              <a:t>through out the posting</a:t>
            </a:r>
            <a:r>
              <a:rPr lang="en-US" dirty="0"/>
              <a:t>. </a:t>
            </a:r>
          </a:p>
          <a:p>
            <a:pPr marL="285750" indent="-285750">
              <a:buFont typeface="Arial" panose="020B0604020202020204" pitchFamily="34" charset="0"/>
              <a:buChar char="•"/>
            </a:pPr>
            <a:r>
              <a:rPr lang="en-US" dirty="0"/>
              <a:t>For </a:t>
            </a:r>
            <a:r>
              <a:rPr lang="en-US" b="1" dirty="0">
                <a:solidFill>
                  <a:srgbClr val="FF0000"/>
                </a:solidFill>
              </a:rPr>
              <a:t>ward work</a:t>
            </a:r>
            <a:r>
              <a:rPr lang="en-US" b="1" dirty="0"/>
              <a:t>, </a:t>
            </a:r>
            <a:r>
              <a:rPr lang="en-US" b="1" dirty="0">
                <a:solidFill>
                  <a:srgbClr val="FF0000"/>
                </a:solidFill>
              </a:rPr>
              <a:t>on-call, clinic </a:t>
            </a:r>
            <a:r>
              <a:rPr lang="en-US" dirty="0"/>
              <a:t>and </a:t>
            </a:r>
            <a:r>
              <a:rPr lang="en-US" b="1" dirty="0">
                <a:solidFill>
                  <a:srgbClr val="FF0000"/>
                </a:solidFill>
              </a:rPr>
              <a:t>OT attachment</a:t>
            </a:r>
            <a:r>
              <a:rPr lang="en-US" dirty="0"/>
              <a:t>, the SLT is written as the </a:t>
            </a:r>
            <a:r>
              <a:rPr lang="en-US" b="1" dirty="0">
                <a:solidFill>
                  <a:srgbClr val="FF0000"/>
                </a:solidFill>
              </a:rPr>
              <a:t>total effective learning time</a:t>
            </a:r>
            <a:r>
              <a:rPr lang="en-US" dirty="0"/>
              <a:t>. For example, if the students are required to do a 5H on call once throughout the posting, the SLT written in Table 4 is 2.5 instead of 5. </a:t>
            </a:r>
          </a:p>
        </p:txBody>
      </p:sp>
      <p:sp>
        <p:nvSpPr>
          <p:cNvPr id="13" name="Rounded Rectangle 8">
            <a:extLst>
              <a:ext uri="{FF2B5EF4-FFF2-40B4-BE49-F238E27FC236}">
                <a16:creationId xmlns:a16="http://schemas.microsoft.com/office/drawing/2014/main" id="{A7774142-0899-D989-07E0-61555B4107BC}"/>
              </a:ext>
            </a:extLst>
          </p:cNvPr>
          <p:cNvSpPr/>
          <p:nvPr/>
        </p:nvSpPr>
        <p:spPr>
          <a:xfrm>
            <a:off x="7041430" y="704194"/>
            <a:ext cx="3372154" cy="7713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Independent learning (IL) for Clinical learning</a:t>
            </a:r>
          </a:p>
        </p:txBody>
      </p:sp>
      <p:pic>
        <p:nvPicPr>
          <p:cNvPr id="10" name="Content Placeholder 3"/>
          <p:cNvPicPr>
            <a:picLocks noGrp="1" noChangeAspect="1"/>
          </p:cNvPicPr>
          <p:nvPr>
            <p:ph idx="1"/>
          </p:nvPr>
        </p:nvPicPr>
        <p:blipFill rotWithShape="1">
          <a:blip r:embed="rId7"/>
          <a:srcRect l="27613" t="18222" r="34239" b="10903"/>
          <a:stretch/>
        </p:blipFill>
        <p:spPr>
          <a:xfrm>
            <a:off x="636924" y="76071"/>
            <a:ext cx="5882105" cy="6147191"/>
          </a:xfrm>
          <a:prstGeom prst="rect">
            <a:avLst/>
          </a:prstGeom>
        </p:spPr>
      </p:pic>
      <p:sp>
        <p:nvSpPr>
          <p:cNvPr id="11" name="Rounded Rectangle 8">
            <a:extLst>
              <a:ext uri="{FF2B5EF4-FFF2-40B4-BE49-F238E27FC236}">
                <a16:creationId xmlns:a16="http://schemas.microsoft.com/office/drawing/2014/main" id="{D3B087E4-8C82-86EB-E199-96F5705ABD57}"/>
              </a:ext>
            </a:extLst>
          </p:cNvPr>
          <p:cNvSpPr/>
          <p:nvPr/>
        </p:nvSpPr>
        <p:spPr>
          <a:xfrm>
            <a:off x="2919560" y="1600200"/>
            <a:ext cx="3499086" cy="150222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8" name="Audio 7">
            <a:extLst>
              <a:ext uri="{FF2B5EF4-FFF2-40B4-BE49-F238E27FC236}">
                <a16:creationId xmlns:a16="http://schemas.microsoft.com/office/drawing/2014/main" id="{5D993403-0379-9DC4-8F40-4762D1383FD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
        <p:nvSpPr>
          <p:cNvPr id="4" name="Rounded Rectangle 8">
            <a:extLst>
              <a:ext uri="{FF2B5EF4-FFF2-40B4-BE49-F238E27FC236}">
                <a16:creationId xmlns:a16="http://schemas.microsoft.com/office/drawing/2014/main" id="{ACE213F2-700A-169C-3BE5-68B5FE4CBA2C}"/>
              </a:ext>
            </a:extLst>
          </p:cNvPr>
          <p:cNvSpPr/>
          <p:nvPr/>
        </p:nvSpPr>
        <p:spPr>
          <a:xfrm>
            <a:off x="2919559" y="4784271"/>
            <a:ext cx="3499085" cy="12036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5" name="Rounded Rectangle 8">
            <a:extLst>
              <a:ext uri="{FF2B5EF4-FFF2-40B4-BE49-F238E27FC236}">
                <a16:creationId xmlns:a16="http://schemas.microsoft.com/office/drawing/2014/main" id="{C8C35F12-CEC7-469D-3395-5171808FB832}"/>
              </a:ext>
            </a:extLst>
          </p:cNvPr>
          <p:cNvSpPr/>
          <p:nvPr/>
        </p:nvSpPr>
        <p:spPr>
          <a:xfrm>
            <a:off x="2919559" y="1183785"/>
            <a:ext cx="3499086" cy="362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Tree>
    <p:custDataLst>
      <p:tags r:id="rId1"/>
    </p:custDataLst>
    <p:extLst>
      <p:ext uri="{BB962C8B-B14F-4D97-AF65-F5344CB8AC3E}">
        <p14:creationId xmlns:p14="http://schemas.microsoft.com/office/powerpoint/2010/main" val="2433043267"/>
      </p:ext>
    </p:extLst>
  </p:cSld>
  <p:clrMapOvr>
    <a:masterClrMapping/>
  </p:clrMapOvr>
  <mc:AlternateContent xmlns:mc="http://schemas.openxmlformats.org/markup-compatibility/2006" xmlns:p14="http://schemas.microsoft.com/office/powerpoint/2010/main">
    <mc:Choice Requires="p14">
      <p:transition spd="slow" p14:dur="2000" advTm="64490"/>
    </mc:Choice>
    <mc:Fallback xmlns="">
      <p:transition spd="slow" advTm="64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20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40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40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8"/>
                </p:tgtEl>
              </p:cMediaNode>
            </p:audio>
          </p:childTnLst>
        </p:cTn>
      </p:par>
    </p:tnLst>
    <p:bldLst>
      <p:bldP spid="11"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7305-6F85-2F3B-3120-3822992C43D5}"/>
              </a:ext>
            </a:extLst>
          </p:cNvPr>
          <p:cNvSpPr>
            <a:spLocks noGrp="1"/>
          </p:cNvSpPr>
          <p:nvPr>
            <p:ph type="title"/>
          </p:nvPr>
        </p:nvSpPr>
        <p:spPr>
          <a:xfrm>
            <a:off x="838200" y="432594"/>
            <a:ext cx="10515600" cy="1325563"/>
          </a:xfrm>
        </p:spPr>
        <p:txBody>
          <a:bodyPr/>
          <a:lstStyle/>
          <a:p>
            <a:endParaRPr lang="en-US" dirty="0"/>
          </a:p>
        </p:txBody>
      </p:sp>
      <p:pic>
        <p:nvPicPr>
          <p:cNvPr id="7" name="Picture 6" descr="A logo of a medical council&#10;&#10;AI-generated content may be incorrect.">
            <a:extLst>
              <a:ext uri="{FF2B5EF4-FFF2-40B4-BE49-F238E27FC236}">
                <a16:creationId xmlns:a16="http://schemas.microsoft.com/office/drawing/2014/main" id="{5707D4B3-1E8F-06E2-A33E-B85DD0B9398B}"/>
              </a:ext>
            </a:extLst>
          </p:cNvPr>
          <p:cNvPicPr>
            <a:picLocks noChangeAspect="1"/>
          </p:cNvPicPr>
          <p:nvPr/>
        </p:nvPicPr>
        <p:blipFill>
          <a:blip r:embed="rId6"/>
          <a:stretch>
            <a:fillRect/>
          </a:stretch>
        </p:blipFill>
        <p:spPr>
          <a:xfrm>
            <a:off x="10883692" y="337598"/>
            <a:ext cx="940216" cy="956292"/>
          </a:xfrm>
          <a:prstGeom prst="rect">
            <a:avLst/>
          </a:prstGeom>
        </p:spPr>
      </p:pic>
      <p:sp>
        <p:nvSpPr>
          <p:cNvPr id="3" name="TextBox 2">
            <a:extLst>
              <a:ext uri="{FF2B5EF4-FFF2-40B4-BE49-F238E27FC236}">
                <a16:creationId xmlns:a16="http://schemas.microsoft.com/office/drawing/2014/main" id="{3D454D94-2ECA-AD59-529C-D85C645D0BA2}"/>
              </a:ext>
            </a:extLst>
          </p:cNvPr>
          <p:cNvSpPr txBox="1"/>
          <p:nvPr/>
        </p:nvSpPr>
        <p:spPr>
          <a:xfrm>
            <a:off x="6763417" y="1758157"/>
            <a:ext cx="4791659" cy="3416320"/>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dirty="0"/>
              <a:t>MQA-GGP WBL: Work-based learning (WBL) courses can consider the effective learning time (ELT) of the students at their workplace to be between 50% and 80% of the delivery of the theory, industrial guidance (IG) and workplace assessment. </a:t>
            </a:r>
          </a:p>
          <a:p>
            <a:pPr marL="285750" indent="-285750">
              <a:buFont typeface="Arial" panose="020B0604020202020204" pitchFamily="34" charset="0"/>
              <a:buChar char="•"/>
            </a:pPr>
            <a:r>
              <a:rPr lang="en-US" dirty="0"/>
              <a:t>During ward work, clinic or OT attachment, </a:t>
            </a:r>
          </a:p>
          <a:p>
            <a:pPr marL="742950" lvl="1" indent="-285750">
              <a:buFont typeface="Arial" panose="020B0604020202020204" pitchFamily="34" charset="0"/>
              <a:buChar char="•"/>
            </a:pPr>
            <a:r>
              <a:rPr lang="en-US" b="1" dirty="0">
                <a:solidFill>
                  <a:srgbClr val="FF0000"/>
                </a:solidFill>
              </a:rPr>
              <a:t>If minimal or no guidance is provided HEP should use 0.5 as the ELT</a:t>
            </a:r>
            <a:r>
              <a:rPr lang="en-US" dirty="0"/>
              <a:t>.</a:t>
            </a:r>
          </a:p>
          <a:p>
            <a:pPr marL="742950" lvl="1" indent="-285750">
              <a:buFont typeface="Arial" panose="020B0604020202020204" pitchFamily="34" charset="0"/>
              <a:buChar char="•"/>
            </a:pPr>
            <a:r>
              <a:rPr lang="en-US" dirty="0"/>
              <a:t>If students are </a:t>
            </a:r>
            <a:r>
              <a:rPr lang="en-US" b="1" dirty="0">
                <a:solidFill>
                  <a:srgbClr val="FF0000"/>
                </a:solidFill>
              </a:rPr>
              <a:t>properly supervised (for </a:t>
            </a:r>
            <a:r>
              <a:rPr lang="en-US" b="1" dirty="0" err="1">
                <a:solidFill>
                  <a:srgbClr val="FF0000"/>
                </a:solidFill>
              </a:rPr>
              <a:t>e.g</a:t>
            </a:r>
            <a:r>
              <a:rPr lang="en-US" b="1" dirty="0">
                <a:solidFill>
                  <a:srgbClr val="FF0000"/>
                </a:solidFill>
              </a:rPr>
              <a:t> by clinical instructor or lecturer)</a:t>
            </a:r>
            <a:r>
              <a:rPr lang="en-US" dirty="0"/>
              <a:t>, then HEP can </a:t>
            </a:r>
            <a:r>
              <a:rPr lang="en-US" b="1" dirty="0">
                <a:solidFill>
                  <a:srgbClr val="FF0000"/>
                </a:solidFill>
              </a:rPr>
              <a:t>use 1 as the ELT</a:t>
            </a:r>
            <a:r>
              <a:rPr lang="en-US" dirty="0"/>
              <a:t>.</a:t>
            </a:r>
          </a:p>
        </p:txBody>
      </p:sp>
      <p:sp>
        <p:nvSpPr>
          <p:cNvPr id="13" name="Rounded Rectangle 8">
            <a:extLst>
              <a:ext uri="{FF2B5EF4-FFF2-40B4-BE49-F238E27FC236}">
                <a16:creationId xmlns:a16="http://schemas.microsoft.com/office/drawing/2014/main" id="{A7774142-0899-D989-07E0-61555B4107BC}"/>
              </a:ext>
            </a:extLst>
          </p:cNvPr>
          <p:cNvSpPr/>
          <p:nvPr/>
        </p:nvSpPr>
        <p:spPr>
          <a:xfrm>
            <a:off x="7041429" y="704194"/>
            <a:ext cx="3741879" cy="7713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Deciding on the range for ELT</a:t>
            </a:r>
          </a:p>
        </p:txBody>
      </p:sp>
      <p:pic>
        <p:nvPicPr>
          <p:cNvPr id="10" name="Content Placeholder 3"/>
          <p:cNvPicPr>
            <a:picLocks noGrp="1" noChangeAspect="1"/>
          </p:cNvPicPr>
          <p:nvPr>
            <p:ph idx="1"/>
          </p:nvPr>
        </p:nvPicPr>
        <p:blipFill rotWithShape="1">
          <a:blip r:embed="rId7"/>
          <a:srcRect l="27613" t="18222" r="34239" b="10903"/>
          <a:stretch/>
        </p:blipFill>
        <p:spPr>
          <a:xfrm>
            <a:off x="636924" y="76071"/>
            <a:ext cx="5882105" cy="6147191"/>
          </a:xfrm>
          <a:prstGeom prst="rect">
            <a:avLst/>
          </a:prstGeom>
        </p:spPr>
      </p:pic>
      <p:sp>
        <p:nvSpPr>
          <p:cNvPr id="11" name="Rounded Rectangle 8">
            <a:extLst>
              <a:ext uri="{FF2B5EF4-FFF2-40B4-BE49-F238E27FC236}">
                <a16:creationId xmlns:a16="http://schemas.microsoft.com/office/drawing/2014/main" id="{D3B087E4-8C82-86EB-E199-96F5705ABD57}"/>
              </a:ext>
            </a:extLst>
          </p:cNvPr>
          <p:cNvSpPr/>
          <p:nvPr/>
        </p:nvSpPr>
        <p:spPr>
          <a:xfrm>
            <a:off x="4865913" y="1008140"/>
            <a:ext cx="1461833" cy="571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32" name="Audio 31">
            <a:extLst>
              <a:ext uri="{FF2B5EF4-FFF2-40B4-BE49-F238E27FC236}">
                <a16:creationId xmlns:a16="http://schemas.microsoft.com/office/drawing/2014/main" id="{20BE29F8-6C43-9A63-AD30-EB73CB45561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
        <p:nvSpPr>
          <p:cNvPr id="4" name="Rounded Rectangle 8">
            <a:extLst>
              <a:ext uri="{FF2B5EF4-FFF2-40B4-BE49-F238E27FC236}">
                <a16:creationId xmlns:a16="http://schemas.microsoft.com/office/drawing/2014/main" id="{E7E8EA8B-D1DE-05CC-18A4-336DE705A3B9}"/>
              </a:ext>
            </a:extLst>
          </p:cNvPr>
          <p:cNvSpPr/>
          <p:nvPr/>
        </p:nvSpPr>
        <p:spPr>
          <a:xfrm>
            <a:off x="4865913" y="5099845"/>
            <a:ext cx="1461834" cy="8927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Tree>
    <p:custDataLst>
      <p:tags r:id="rId1"/>
    </p:custDataLst>
    <p:extLst>
      <p:ext uri="{BB962C8B-B14F-4D97-AF65-F5344CB8AC3E}">
        <p14:creationId xmlns:p14="http://schemas.microsoft.com/office/powerpoint/2010/main" val="2130897251"/>
      </p:ext>
    </p:extLst>
  </p:cSld>
  <p:clrMapOvr>
    <a:masterClrMapping/>
  </p:clrMapOvr>
  <mc:AlternateContent xmlns:mc="http://schemas.openxmlformats.org/markup-compatibility/2006" xmlns:p14="http://schemas.microsoft.com/office/powerpoint/2010/main">
    <mc:Choice Requires="p14">
      <p:transition spd="slow" p14:dur="2000" advTm="53141"/>
    </mc:Choice>
    <mc:Fallback xmlns="">
      <p:transition spd="slow" advTm="53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2"/>
                </p:tgtEl>
              </p:cMediaNode>
            </p:audio>
          </p:childTnLst>
        </p:cTn>
      </p:par>
    </p:tnLst>
    <p:bldLst>
      <p:bldP spid="11"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8D38-591D-475C-824E-B6955E456513}"/>
              </a:ext>
            </a:extLst>
          </p:cNvPr>
          <p:cNvSpPr>
            <a:spLocks noGrp="1"/>
          </p:cNvSpPr>
          <p:nvPr>
            <p:ph type="title"/>
          </p:nvPr>
        </p:nvSpPr>
        <p:spPr/>
        <p:txBody>
          <a:bodyPr/>
          <a:lstStyle/>
          <a:p>
            <a:endParaRPr lang="en-GB" dirty="0"/>
          </a:p>
        </p:txBody>
      </p:sp>
      <p:sp>
        <p:nvSpPr>
          <p:cNvPr id="5" name="Rounded Rectangle 8">
            <a:extLst>
              <a:ext uri="{FF2B5EF4-FFF2-40B4-BE49-F238E27FC236}">
                <a16:creationId xmlns:a16="http://schemas.microsoft.com/office/drawing/2014/main" id="{B5518151-16A1-440E-81F4-BA2CFD08FF6B}"/>
              </a:ext>
            </a:extLst>
          </p:cNvPr>
          <p:cNvSpPr/>
          <p:nvPr/>
        </p:nvSpPr>
        <p:spPr>
          <a:xfrm>
            <a:off x="7488077" y="1010561"/>
            <a:ext cx="3009937" cy="5720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Independent learning (IL) for assessment (General)</a:t>
            </a:r>
          </a:p>
        </p:txBody>
      </p:sp>
      <p:pic>
        <p:nvPicPr>
          <p:cNvPr id="8" name="Picture 7">
            <a:extLst>
              <a:ext uri="{FF2B5EF4-FFF2-40B4-BE49-F238E27FC236}">
                <a16:creationId xmlns:a16="http://schemas.microsoft.com/office/drawing/2014/main" id="{EC85A92F-4051-7CB4-D06B-4C4BC3F5F408}"/>
              </a:ext>
            </a:extLst>
          </p:cNvPr>
          <p:cNvPicPr>
            <a:picLocks noChangeAspect="1"/>
          </p:cNvPicPr>
          <p:nvPr/>
        </p:nvPicPr>
        <p:blipFill>
          <a:blip r:embed="rId6"/>
          <a:stretch>
            <a:fillRect/>
          </a:stretch>
        </p:blipFill>
        <p:spPr>
          <a:xfrm>
            <a:off x="10883692" y="337598"/>
            <a:ext cx="940216" cy="956292"/>
          </a:xfrm>
          <a:prstGeom prst="rect">
            <a:avLst/>
          </a:prstGeom>
        </p:spPr>
      </p:pic>
      <p:sp>
        <p:nvSpPr>
          <p:cNvPr id="3" name="TextBox 2">
            <a:extLst>
              <a:ext uri="{FF2B5EF4-FFF2-40B4-BE49-F238E27FC236}">
                <a16:creationId xmlns:a16="http://schemas.microsoft.com/office/drawing/2014/main" id="{251B7B47-3933-71B1-6DF9-BA9FAEB96303}"/>
              </a:ext>
            </a:extLst>
          </p:cNvPr>
          <p:cNvSpPr txBox="1"/>
          <p:nvPr/>
        </p:nvSpPr>
        <p:spPr>
          <a:xfrm>
            <a:off x="6898065" y="1923393"/>
            <a:ext cx="4455735" cy="3416320"/>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dirty="0"/>
              <a:t>For assessments that are not embedded in teaching learning activities,  1H Continuous or Formative Assessment is given 3H of IL.</a:t>
            </a:r>
          </a:p>
          <a:p>
            <a:pPr marL="285750" indent="-285750">
              <a:buFont typeface="Arial" panose="020B0604020202020204" pitchFamily="34" charset="0"/>
              <a:buChar char="•"/>
            </a:pPr>
            <a:r>
              <a:rPr lang="en-US" dirty="0"/>
              <a:t>For the Final Examination, a 3H F2F examination is given a 10H IL. </a:t>
            </a:r>
          </a:p>
          <a:p>
            <a:pPr marL="285750" indent="-285750">
              <a:buFont typeface="Arial" panose="020B0604020202020204" pitchFamily="34" charset="0"/>
              <a:buChar char="•"/>
            </a:pPr>
            <a:r>
              <a:rPr lang="en-US" dirty="0"/>
              <a:t>Please calculate accordingly if your examination is shorter or longer in duration. </a:t>
            </a:r>
          </a:p>
          <a:p>
            <a:pPr marL="285750" indent="-285750">
              <a:buFont typeface="Arial" panose="020B0604020202020204" pitchFamily="34" charset="0"/>
              <a:buChar char="•"/>
            </a:pPr>
            <a:r>
              <a:rPr lang="en-US" dirty="0"/>
              <a:t>A 1000 – 2000 words assignment is given a 10-20 IL SLT. Please calculate accordingly, if your assignment is longer or shorter. </a:t>
            </a:r>
          </a:p>
        </p:txBody>
      </p:sp>
      <p:grpSp>
        <p:nvGrpSpPr>
          <p:cNvPr id="11" name="Group 10">
            <a:extLst>
              <a:ext uri="{FF2B5EF4-FFF2-40B4-BE49-F238E27FC236}">
                <a16:creationId xmlns:a16="http://schemas.microsoft.com/office/drawing/2014/main" id="{63620DD4-2E71-C87D-D09C-78A4500AFCD3}"/>
              </a:ext>
            </a:extLst>
          </p:cNvPr>
          <p:cNvGrpSpPr/>
          <p:nvPr/>
        </p:nvGrpSpPr>
        <p:grpSpPr>
          <a:xfrm>
            <a:off x="408470" y="681037"/>
            <a:ext cx="6499089" cy="5628173"/>
            <a:chOff x="408470" y="681037"/>
            <a:chExt cx="6499089" cy="5628173"/>
          </a:xfrm>
        </p:grpSpPr>
        <p:pic>
          <p:nvPicPr>
            <p:cNvPr id="7" name="Picture 6">
              <a:extLst>
                <a:ext uri="{FF2B5EF4-FFF2-40B4-BE49-F238E27FC236}">
                  <a16:creationId xmlns:a16="http://schemas.microsoft.com/office/drawing/2014/main" id="{523E73F9-0AD3-CF4C-4E91-B9CA21891189}"/>
                </a:ext>
              </a:extLst>
            </p:cNvPr>
            <p:cNvPicPr>
              <a:picLocks noChangeAspect="1"/>
            </p:cNvPicPr>
            <p:nvPr/>
          </p:nvPicPr>
          <p:blipFill>
            <a:blip r:embed="rId7"/>
            <a:stretch>
              <a:fillRect/>
            </a:stretch>
          </p:blipFill>
          <p:spPr>
            <a:xfrm>
              <a:off x="408470" y="681037"/>
              <a:ext cx="6499089" cy="5628173"/>
            </a:xfrm>
            <a:prstGeom prst="rect">
              <a:avLst/>
            </a:prstGeom>
          </p:spPr>
        </p:pic>
        <p:sp>
          <p:nvSpPr>
            <p:cNvPr id="6" name="Rounded Rectangle 8">
              <a:extLst>
                <a:ext uri="{FF2B5EF4-FFF2-40B4-BE49-F238E27FC236}">
                  <a16:creationId xmlns:a16="http://schemas.microsoft.com/office/drawing/2014/main" id="{402AB0CE-A2F4-3B1D-ABB9-6BB358F4F981}"/>
                </a:ext>
              </a:extLst>
            </p:cNvPr>
            <p:cNvSpPr/>
            <p:nvPr/>
          </p:nvSpPr>
          <p:spPr>
            <a:xfrm>
              <a:off x="4676797" y="1015027"/>
              <a:ext cx="1296099" cy="47971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pic>
        <p:nvPicPr>
          <p:cNvPr id="58" name="Audio 57">
            <a:extLst>
              <a:ext uri="{FF2B5EF4-FFF2-40B4-BE49-F238E27FC236}">
                <a16:creationId xmlns:a16="http://schemas.microsoft.com/office/drawing/2014/main" id="{F8A0D104-5ABE-84D8-CF8C-6B5CE13D487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539390445"/>
      </p:ext>
    </p:extLst>
  </p:cSld>
  <p:clrMapOvr>
    <a:masterClrMapping/>
  </p:clrMapOvr>
  <mc:AlternateContent xmlns:mc="http://schemas.openxmlformats.org/markup-compatibility/2006" xmlns:p14="http://schemas.microsoft.com/office/powerpoint/2010/main">
    <mc:Choice Requires="p14">
      <p:transition spd="slow" p14:dur="2000" advTm="35688"/>
    </mc:Choice>
    <mc:Fallback xmlns="">
      <p:transition spd="slow" advTm="35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8"/>
                </p:tgtEl>
              </p:cMediaNode>
            </p:audio>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2.9|4.5"/>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2.9|4.5"/>
</p:tagLst>
</file>

<file path=ppt/tags/tag2.xml><?xml version="1.0" encoding="utf-8"?>
<p:tagLst xmlns:a="http://schemas.openxmlformats.org/drawingml/2006/main" xmlns:r="http://schemas.openxmlformats.org/officeDocument/2006/relationships" xmlns:p="http://schemas.openxmlformats.org/presentationml/2006/main">
  <p:tag name="TIMING" val="|2.8|2.2"/>
</p:tagLst>
</file>

<file path=ppt/tags/tag3.xml><?xml version="1.0" encoding="utf-8"?>
<p:tagLst xmlns:a="http://schemas.openxmlformats.org/drawingml/2006/main" xmlns:r="http://schemas.openxmlformats.org/officeDocument/2006/relationships" xmlns:p="http://schemas.openxmlformats.org/presentationml/2006/main">
  <p:tag name="TIMING" val="|0.6|1.3|1"/>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0.7|1.5"/>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3|1"/>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7420</TotalTime>
  <Words>1664</Words>
  <Application>Microsoft Macintosh PowerPoint</Application>
  <PresentationFormat>Widescreen</PresentationFormat>
  <Paragraphs>86</Paragraphs>
  <Slides>17</Slides>
  <Notes>15</Notes>
  <HiddenSlides>0</HiddenSlides>
  <MMClips>17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Arial Rounded MT Bold</vt:lpstr>
      <vt:lpstr>Calibri</vt:lpstr>
      <vt:lpstr>Calibri Light</vt:lpstr>
      <vt:lpstr>Helvetica</vt:lpstr>
      <vt:lpstr>Lucida Sans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Item 2 of Table 4: Synopsis of the course A</vt:lpstr>
      <vt:lpstr>PowerPoint Presentation</vt:lpstr>
      <vt:lpstr>PowerPoint Presentation</vt:lpstr>
      <vt:lpstr>PowerPoint Presentation</vt:lpstr>
      <vt:lpstr>PowerPoint Presentation</vt:lpstr>
      <vt:lpstr>Undergraduate Education Subcommittee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Dr. Suhaila Sanip</cp:lastModifiedBy>
  <cp:revision>22</cp:revision>
  <dcterms:created xsi:type="dcterms:W3CDTF">2025-03-14T02:47:25Z</dcterms:created>
  <dcterms:modified xsi:type="dcterms:W3CDTF">2025-04-14T03:50:36Z</dcterms:modified>
</cp:coreProperties>
</file>